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sldIdLst>
    <p:sldId id="264" r:id="rId2"/>
    <p:sldId id="256" r:id="rId3"/>
    <p:sldId id="265" r:id="rId4"/>
    <p:sldId id="266" r:id="rId5"/>
    <p:sldId id="267" r:id="rId6"/>
    <p:sldId id="268" r:id="rId7"/>
    <p:sldId id="257" r:id="rId8"/>
    <p:sldId id="272" r:id="rId9"/>
    <p:sldId id="269" r:id="rId10"/>
    <p:sldId id="259" r:id="rId11"/>
    <p:sldId id="261" r:id="rId12"/>
    <p:sldId id="270" r:id="rId13"/>
    <p:sldId id="271" r:id="rId14"/>
    <p:sldId id="262" r:id="rId15"/>
    <p:sldId id="258" r:id="rId16"/>
    <p:sldId id="274" r:id="rId17"/>
    <p:sldId id="276" r:id="rId18"/>
    <p:sldId id="278" r:id="rId19"/>
    <p:sldId id="280" r:id="rId20"/>
    <p:sldId id="282" r:id="rId21"/>
    <p:sldId id="260"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523" autoAdjust="0"/>
  </p:normalViewPr>
  <p:slideViewPr>
    <p:cSldViewPr>
      <p:cViewPr varScale="1">
        <p:scale>
          <a:sx n="60" d="100"/>
          <a:sy n="60" d="100"/>
        </p:scale>
        <p:origin x="-2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4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4F63B3-795F-4BF0-90F8-9B8EDAB5661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0B3B6C-C6D3-497F-8DF3-9ED00C9C60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445CF3-9AD1-44C2-8584-327DC11E588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090538-C121-4178-A1FE-BBB1FD22C3C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EDCE10-3217-4258-A4C8-727344A6906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7658E4-984F-43E5-AEFC-089780B710E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155A7D2-D806-4EA8-98AC-CAC0F2370D1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7A6F7E8-1A0F-4E3A-AC35-E64D3452C32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464C789-F4CF-431E-B939-12A35571003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886DF7-7E38-4DA6-B5DF-DBF2BADF2C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80501B-74FD-4D44-B931-25B888D0AC4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91AA353-82FD-4DFD-B305-8C2961A7A5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685800"/>
            <a:ext cx="8229600" cy="1249363"/>
          </a:xfrm>
        </p:spPr>
        <p:txBody>
          <a:bodyPr rtlCol="0">
            <a:normAutofit fontScale="90000"/>
          </a:bodyPr>
          <a:lstStyle/>
          <a:p>
            <a:pPr eaLnBrk="1" fontAlgn="auto" hangingPunct="1">
              <a:spcAft>
                <a:spcPts val="0"/>
              </a:spcAft>
              <a:defRPr/>
            </a:pPr>
            <a:r>
              <a:rPr lang="en-US" sz="4000" dirty="0" smtClean="0">
                <a:latin typeface="Arial Black" pitchFamily="34" charset="0"/>
              </a:rPr>
              <a:t>After the Greeks: </a:t>
            </a:r>
            <a:br>
              <a:rPr lang="en-US" sz="4000" dirty="0" smtClean="0">
                <a:latin typeface="Arial Black" pitchFamily="34" charset="0"/>
              </a:rPr>
            </a:br>
            <a:r>
              <a:rPr lang="en-US" sz="4000" dirty="0" smtClean="0">
                <a:latin typeface="Arial Black" pitchFamily="34" charset="0"/>
              </a:rPr>
              <a:t>Christianity and the Rise of the Roman Empire</a:t>
            </a:r>
            <a:r>
              <a:rPr lang="en-US" sz="4000" dirty="0" smtClean="0"/>
              <a:t/>
            </a:r>
            <a:br>
              <a:rPr lang="en-US" sz="4000" dirty="0" smtClean="0"/>
            </a:br>
            <a:endParaRPr lang="en-US" sz="4000" dirty="0" smtClean="0"/>
          </a:p>
        </p:txBody>
      </p:sp>
      <p:sp>
        <p:nvSpPr>
          <p:cNvPr id="21507" name="Rectangle 3"/>
          <p:cNvSpPr>
            <a:spLocks noGrp="1" noChangeArrowheads="1"/>
          </p:cNvSpPr>
          <p:nvPr>
            <p:ph idx="1"/>
          </p:nvPr>
        </p:nvSpPr>
        <p:spPr>
          <a:xfrm>
            <a:off x="304800" y="2133600"/>
            <a:ext cx="8229600" cy="4525963"/>
          </a:xfrm>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100 B.C. to 1450 A.D. represents a critical period of transition in the development of Western thought and civilization.</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This period of time spans the Roman Empire overtaking the Greek Empire (100 B.C.  to 400 A.D. , the post-Roman-Empire “Dark Ages” (400 A.D. to 1000 A.D., and the not-so-dark “Middle Ages” (1000 A.D. to 1450 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St. Augustine </a:t>
            </a:r>
            <a:br>
              <a:rPr lang="en-US" dirty="0" smtClean="0">
                <a:latin typeface="Arial Black" pitchFamily="34" charset="0"/>
              </a:rPr>
            </a:br>
            <a:r>
              <a:rPr lang="en-US" dirty="0" smtClean="0">
                <a:latin typeface="Arial Black" pitchFamily="34" charset="0"/>
              </a:rPr>
              <a:t>(354 – 430 A.D.)</a:t>
            </a:r>
          </a:p>
        </p:txBody>
      </p:sp>
      <p:sp>
        <p:nvSpPr>
          <p:cNvPr id="16387" name="Rectangle 3"/>
          <p:cNvSpPr>
            <a:spLocks noGrp="1" noChangeArrowheads="1"/>
          </p:cNvSpPr>
          <p:nvPr>
            <p:ph idx="1"/>
          </p:nvPr>
        </p:nvSpPr>
        <p:spPr>
          <a:xfrm>
            <a:off x="457200" y="1676400"/>
            <a:ext cx="8229600" cy="4525963"/>
          </a:xfrm>
        </p:spPr>
        <p:txBody>
          <a:bodyPr/>
          <a:lstStyle/>
          <a:p>
            <a:pPr eaLnBrk="1" hangingPunct="1"/>
            <a:r>
              <a:rPr lang="en-US" smtClean="0">
                <a:latin typeface="Tahoma" charset="0"/>
              </a:rPr>
              <a:t>Dismissed pagan science in favor of an intense focus on the non-material world.</a:t>
            </a:r>
          </a:p>
          <a:p>
            <a:pPr eaLnBrk="1" hangingPunct="1"/>
            <a:r>
              <a:rPr lang="en-US" smtClean="0">
                <a:latin typeface="Tahoma" charset="0"/>
              </a:rPr>
              <a:t>True knowledge comes from God, not from the study of the world of nature.</a:t>
            </a:r>
          </a:p>
          <a:p>
            <a:pPr lvl="1" eaLnBrk="1" hangingPunct="1"/>
            <a:r>
              <a:rPr lang="en-US" smtClean="0">
                <a:latin typeface="Tahoma" charset="0"/>
              </a:rPr>
              <a:t>This constitutes a complete reversal of the Greek naturalistic doctrine.</a:t>
            </a:r>
          </a:p>
          <a:p>
            <a:pPr eaLnBrk="1" hangingPunct="1"/>
            <a:r>
              <a:rPr lang="en-US" smtClean="0">
                <a:latin typeface="Tahoma" charset="0"/>
              </a:rPr>
              <a:t>St. Augustine’s view of man dominates philosophy until the start of 4th century.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St. Thomas Aquinas </a:t>
            </a:r>
            <a:br>
              <a:rPr lang="en-US" dirty="0" smtClean="0">
                <a:latin typeface="Arial Black" pitchFamily="34" charset="0"/>
              </a:rPr>
            </a:br>
            <a:r>
              <a:rPr lang="en-US" dirty="0" smtClean="0">
                <a:latin typeface="Arial Black" pitchFamily="34" charset="0"/>
              </a:rPr>
              <a:t>(1225-1274</a:t>
            </a:r>
            <a:r>
              <a:rPr lang="en-US" dirty="0" smtClean="0"/>
              <a:t>)</a:t>
            </a:r>
          </a:p>
        </p:txBody>
      </p:sp>
      <p:sp>
        <p:nvSpPr>
          <p:cNvPr id="18435" name="Rectangle 3"/>
          <p:cNvSpPr>
            <a:spLocks noGrp="1" noChangeArrowheads="1"/>
          </p:cNvSpPr>
          <p:nvPr>
            <p:ph idx="1"/>
          </p:nvPr>
        </p:nvSpPr>
        <p:spPr>
          <a:xfrm>
            <a:off x="457200" y="1600200"/>
            <a:ext cx="8305800" cy="4953000"/>
          </a:xfrm>
        </p:spPr>
        <p:txBody>
          <a:bodyPr/>
          <a:lstStyle/>
          <a:p>
            <a:pPr eaLnBrk="1" hangingPunct="1">
              <a:lnSpc>
                <a:spcPct val="80000"/>
              </a:lnSpc>
            </a:pPr>
            <a:r>
              <a:rPr lang="en-US" sz="2800" dirty="0" smtClean="0">
                <a:latin typeface="Tahoma" charset="0"/>
              </a:rPr>
              <a:t>Studied under the great </a:t>
            </a:r>
            <a:r>
              <a:rPr lang="en-US" sz="2800" dirty="0" err="1" smtClean="0">
                <a:latin typeface="Tahoma" charset="0"/>
              </a:rPr>
              <a:t>Albertus</a:t>
            </a:r>
            <a:r>
              <a:rPr lang="en-US" sz="2800" dirty="0" smtClean="0">
                <a:latin typeface="Tahoma" charset="0"/>
              </a:rPr>
              <a:t> Magnus, who among other things, advocated the peaceful coexistence of science and religion.</a:t>
            </a:r>
          </a:p>
          <a:p>
            <a:pPr eaLnBrk="1" hangingPunct="1">
              <a:lnSpc>
                <a:spcPct val="80000"/>
              </a:lnSpc>
            </a:pPr>
            <a:r>
              <a:rPr lang="en-US" sz="2800" dirty="0" smtClean="0">
                <a:latin typeface="Tahoma" charset="0"/>
              </a:rPr>
              <a:t>Greatest work was </a:t>
            </a:r>
            <a:r>
              <a:rPr lang="en-US" sz="2800" b="1" dirty="0" smtClean="0">
                <a:latin typeface="Tahoma" charset="0"/>
              </a:rPr>
              <a:t>Summa </a:t>
            </a:r>
            <a:r>
              <a:rPr lang="en-US" sz="2800" b="1" dirty="0" err="1" smtClean="0">
                <a:latin typeface="Tahoma" charset="0"/>
              </a:rPr>
              <a:t>Theologica</a:t>
            </a:r>
            <a:endParaRPr lang="en-US" sz="2800" b="1" dirty="0" smtClean="0">
              <a:latin typeface="Tahoma" charset="0"/>
            </a:endParaRPr>
          </a:p>
          <a:p>
            <a:pPr eaLnBrk="1" hangingPunct="1">
              <a:lnSpc>
                <a:spcPct val="80000"/>
              </a:lnSpc>
            </a:pPr>
            <a:r>
              <a:rPr lang="en-US" sz="2800" dirty="0" smtClean="0">
                <a:latin typeface="Tahoma" charset="0"/>
              </a:rPr>
              <a:t>Extrapolating from his writings, psychology would fall somewhere between a discussion of the six days of creation and a study of the original innocence of man.</a:t>
            </a:r>
          </a:p>
          <a:p>
            <a:pPr eaLnBrk="1" hangingPunct="1">
              <a:lnSpc>
                <a:spcPct val="80000"/>
              </a:lnSpc>
            </a:pPr>
            <a:r>
              <a:rPr lang="en-US" sz="2800" dirty="0" smtClean="0">
                <a:latin typeface="Tahoma" charset="0"/>
              </a:rPr>
              <a:t>Confirmed Aristotle’s ideas as presented in </a:t>
            </a:r>
            <a:r>
              <a:rPr lang="en-US" sz="2800" b="1" dirty="0" smtClean="0">
                <a:latin typeface="Tahoma" charset="0"/>
              </a:rPr>
              <a:t>De Anima.</a:t>
            </a:r>
          </a:p>
          <a:p>
            <a:pPr eaLnBrk="1" hangingPunct="1">
              <a:lnSpc>
                <a:spcPct val="80000"/>
              </a:lnSpc>
            </a:pPr>
            <a:r>
              <a:rPr lang="en-US" sz="2800" dirty="0" smtClean="0">
                <a:latin typeface="Tahoma" charset="0"/>
              </a:rPr>
              <a:t>Assimilated Aristotle’s pagan &amp; naturalistic ideas within the framework of a Christian Doctrine.</a:t>
            </a:r>
          </a:p>
          <a:p>
            <a:pPr lvl="1" eaLnBrk="1" hangingPunct="1">
              <a:lnSpc>
                <a:spcPct val="80000"/>
              </a:lnSpc>
            </a:pPr>
            <a:r>
              <a:rPr lang="en-US" dirty="0" smtClean="0">
                <a:latin typeface="Tahoma" charset="0"/>
              </a:rPr>
              <a:t>Aristotle’s reason became the Christian soul.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1219200"/>
          </a:xfrm>
        </p:spPr>
        <p:txBody>
          <a:bodyPr/>
          <a:lstStyle/>
          <a:p>
            <a:pPr eaLnBrk="1" hangingPunct="1"/>
            <a:r>
              <a:rPr lang="en-US" sz="3600" smtClean="0">
                <a:latin typeface="Arial Black" pitchFamily="34" charset="0"/>
              </a:rPr>
              <a:t>Aristotle and The Soul</a:t>
            </a:r>
          </a:p>
        </p:txBody>
      </p:sp>
      <p:sp>
        <p:nvSpPr>
          <p:cNvPr id="28675" name="Rectangle 3"/>
          <p:cNvSpPr>
            <a:spLocks noGrp="1" noChangeArrowheads="1"/>
          </p:cNvSpPr>
          <p:nvPr>
            <p:ph idx="1"/>
          </p:nvPr>
        </p:nvSpPr>
        <p:spPr>
          <a:xfrm>
            <a:off x="533400" y="1447800"/>
            <a:ext cx="8382000" cy="5410200"/>
          </a:xfrm>
        </p:spPr>
        <p:txBody>
          <a:bodyPr/>
          <a:lstStyle/>
          <a:p>
            <a:pPr eaLnBrk="1" hangingPunct="1">
              <a:lnSpc>
                <a:spcPct val="80000"/>
              </a:lnSpc>
              <a:buFont typeface="Wingdings" pitchFamily="2" charset="2"/>
              <a:buNone/>
            </a:pPr>
            <a:r>
              <a:rPr lang="en-US" sz="2800" b="1" smtClean="0">
                <a:latin typeface="Tahoma" charset="0"/>
              </a:rPr>
              <a:t>Searching for happiness:</a:t>
            </a:r>
          </a:p>
          <a:p>
            <a:pPr eaLnBrk="1" hangingPunct="1">
              <a:lnSpc>
                <a:spcPct val="80000"/>
              </a:lnSpc>
              <a:buFont typeface="Wingdings" pitchFamily="2" charset="2"/>
              <a:buNone/>
            </a:pPr>
            <a:r>
              <a:rPr lang="en-US" sz="2800" b="1" smtClean="0">
                <a:latin typeface="Tahoma" charset="0"/>
              </a:rPr>
              <a:t>Three competing views</a:t>
            </a:r>
          </a:p>
          <a:p>
            <a:pPr eaLnBrk="1" hangingPunct="1">
              <a:lnSpc>
                <a:spcPct val="80000"/>
              </a:lnSpc>
            </a:pPr>
            <a:r>
              <a:rPr lang="en-US" sz="2800" b="1" smtClean="0">
                <a:latin typeface="Tahoma" charset="0"/>
              </a:rPr>
              <a:t>Life of pleasure and contentment</a:t>
            </a:r>
          </a:p>
          <a:p>
            <a:pPr eaLnBrk="1" hangingPunct="1">
              <a:lnSpc>
                <a:spcPct val="80000"/>
              </a:lnSpc>
            </a:pPr>
            <a:r>
              <a:rPr lang="en-US" sz="2800" b="1" smtClean="0">
                <a:latin typeface="Tahoma" charset="0"/>
              </a:rPr>
              <a:t>Life of wealth and honor</a:t>
            </a:r>
          </a:p>
          <a:p>
            <a:pPr eaLnBrk="1" hangingPunct="1">
              <a:lnSpc>
                <a:spcPct val="80000"/>
              </a:lnSpc>
            </a:pPr>
            <a:r>
              <a:rPr lang="en-US" sz="2800" b="1" smtClean="0">
                <a:latin typeface="Tahoma" charset="0"/>
              </a:rPr>
              <a:t>Virtuous life.</a:t>
            </a:r>
          </a:p>
          <a:p>
            <a:pPr eaLnBrk="1" hangingPunct="1">
              <a:lnSpc>
                <a:spcPct val="80000"/>
              </a:lnSpc>
            </a:pPr>
            <a:r>
              <a:rPr lang="en-US" sz="2800" b="1" smtClean="0">
                <a:latin typeface="Tahoma" charset="0"/>
              </a:rPr>
              <a:t>Sole constraint placed on these conceptions of happiness is that if happiness is the end of all human action, then it must be complete, i.e., self-sufficient, such that nothing more can be added to happiness to make it more complete.  If something more can be added to this notion, then we have not discovered the ultimate end of all human action.</a:t>
            </a:r>
          </a:p>
          <a:p>
            <a:pPr eaLnBrk="1" hangingPunct="1">
              <a:lnSpc>
                <a:spcPct val="80000"/>
              </a:lnSpc>
              <a:buFont typeface="Wingdings" pitchFamily="2" charset="2"/>
              <a:buNone/>
            </a:pPr>
            <a:endParaRPr lang="en-US" sz="2800" b="1" smtClean="0">
              <a:latin typeface="Tahoma"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Aristotle and The Soul (continued)</a:t>
            </a:r>
            <a:endParaRPr lang="en-US" dirty="0" smtClean="0"/>
          </a:p>
        </p:txBody>
      </p:sp>
      <p:sp>
        <p:nvSpPr>
          <p:cNvPr id="29699" name="Rectangle 3"/>
          <p:cNvSpPr>
            <a:spLocks noGrp="1" noChangeArrowheads="1"/>
          </p:cNvSpPr>
          <p:nvPr>
            <p:ph idx="1"/>
          </p:nvPr>
        </p:nvSpPr>
        <p:spPr/>
        <p:txBody>
          <a:bodyPr rtlCol="0">
            <a:normAutofit lnSpcReduction="10000"/>
          </a:bodyPr>
          <a:lstStyle/>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The upshot of this way of thinking is that only the virtuous life can complete your reason for being.  All the other notions lack something that is only found in the virtuous life.</a:t>
            </a:r>
          </a:p>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Division of the virtues: Intellectual and the moral virtues</a:t>
            </a:r>
          </a:p>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The intellectual virtues are those that we acquire naturally, by exercising our native curiosity and are perfections (fruits) of our rationality.</a:t>
            </a:r>
          </a:p>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The moral virtues are those that we acquire through learning and personal growth; they require the use of desire and reason in order to develop our sociability.</a:t>
            </a:r>
          </a:p>
          <a:p>
            <a:pPr eaLnBrk="1" fontAlgn="auto" hangingPunct="1">
              <a:lnSpc>
                <a:spcPct val="80000"/>
              </a:lnSpc>
              <a:spcAft>
                <a:spcPts val="0"/>
              </a:spcAft>
              <a:buFont typeface="Arial" pitchFamily="34" charset="0"/>
              <a:buChar char="•"/>
              <a:defRPr/>
            </a:pPr>
            <a:endParaRPr lang="en-US" sz="28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latin typeface="Arial Black" pitchFamily="34" charset="0"/>
              </a:rPr>
              <a:t>Aquinas and The Soul</a:t>
            </a:r>
          </a:p>
        </p:txBody>
      </p:sp>
      <p:sp>
        <p:nvSpPr>
          <p:cNvPr id="15363" name="Rectangle 3"/>
          <p:cNvSpPr>
            <a:spLocks noGrp="1" noChangeArrowheads="1"/>
          </p:cNvSpPr>
          <p:nvPr>
            <p:ph idx="1"/>
          </p:nvPr>
        </p:nvSpPr>
        <p:spPr/>
        <p:txBody>
          <a:bodyPr/>
          <a:lstStyle/>
          <a:p>
            <a:pPr eaLnBrk="1" hangingPunct="1"/>
            <a:r>
              <a:rPr lang="en-US" smtClean="0">
                <a:latin typeface="Tahoma" charset="0"/>
              </a:rPr>
              <a:t>The soul was not part of the body; we have a body and a soul.</a:t>
            </a:r>
          </a:p>
          <a:p>
            <a:pPr eaLnBrk="1" hangingPunct="1"/>
            <a:r>
              <a:rPr lang="en-US" smtClean="0">
                <a:latin typeface="Tahoma" charset="0"/>
              </a:rPr>
              <a:t>The purpose of the soul is to understand God and our relation to Him.</a:t>
            </a:r>
          </a:p>
          <a:p>
            <a:pPr eaLnBrk="1" hangingPunct="1"/>
            <a:r>
              <a:rPr lang="en-US" smtClean="0">
                <a:latin typeface="Tahoma" charset="0"/>
              </a:rPr>
              <a:t>Major ontribution to modern psychology: dualism (mind and body).</a:t>
            </a:r>
          </a:p>
          <a:p>
            <a:pPr eaLnBrk="1" hangingPunct="1"/>
            <a:endParaRPr lang="en-US" smtClean="0">
              <a:latin typeface="Tahoma"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Dark Ages (400 to 1000 A.D.)</a:t>
            </a:r>
          </a:p>
        </p:txBody>
      </p:sp>
      <p:sp>
        <p:nvSpPr>
          <p:cNvPr id="15363" name="Rectangle 3"/>
          <p:cNvSpPr>
            <a:spLocks noGrp="1" noChangeArrowheads="1"/>
          </p:cNvSpPr>
          <p:nvPr>
            <p:ph idx="1"/>
          </p:nvPr>
        </p:nvSpPr>
        <p:spPr>
          <a:xfrm>
            <a:off x="381000" y="1676400"/>
            <a:ext cx="8229600" cy="4906963"/>
          </a:xfrm>
        </p:spPr>
        <p:txBody>
          <a:bodyPr rtlCol="0">
            <a:normAutofit fontScale="925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Begin with the fall of the Roman Empire, which includes the pillaging and destruction of Greco-Roman universities and libraries.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With the end of the Greco-Roman stability, and lack of any other stable government, this period of time is regarded as mysterious, or “Dark,” by historians.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 Catholic Church becomes the most stable entity, but strongly upholds doctrine to remain separate from “worldly affairs” (government).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latin typeface="Arial Black" pitchFamily="34" charset="0"/>
              </a:rPr>
              <a:t>Emperor Constantine</a:t>
            </a:r>
          </a:p>
        </p:txBody>
      </p:sp>
      <p:sp>
        <p:nvSpPr>
          <p:cNvPr id="32771" name="Rectangle 3"/>
          <p:cNvSpPr>
            <a:spLocks noGrp="1" noChangeArrowheads="1"/>
          </p:cNvSpPr>
          <p:nvPr>
            <p:ph idx="1"/>
          </p:nvPr>
        </p:nvSpPr>
        <p:spPr/>
        <p:txBody>
          <a:bodyPr/>
          <a:lstStyle/>
          <a:p>
            <a:pPr eaLnBrk="1" hangingPunct="1"/>
            <a:r>
              <a:rPr lang="en-US" smtClean="0">
                <a:latin typeface="Tahoma" charset="0"/>
              </a:rPr>
              <a:t>In 312 A.D., Constantine has a vision of the cross, then wins a major war. </a:t>
            </a:r>
          </a:p>
          <a:p>
            <a:pPr eaLnBrk="1" hangingPunct="1"/>
            <a:r>
              <a:rPr lang="en-US" smtClean="0">
                <a:latin typeface="Tahoma" charset="0"/>
              </a:rPr>
              <a:t>This causes him to convert to Christianity, despite the fact that most Christians reject the divinity of rulers. </a:t>
            </a:r>
          </a:p>
          <a:p>
            <a:pPr eaLnBrk="1" hangingPunct="1"/>
            <a:r>
              <a:rPr lang="en-US" smtClean="0">
                <a:latin typeface="Tahoma" charset="0"/>
              </a:rPr>
              <a:t>Soon after, he signs the </a:t>
            </a:r>
            <a:r>
              <a:rPr lang="en-US" b="1" smtClean="0">
                <a:latin typeface="Tahoma" charset="0"/>
              </a:rPr>
              <a:t>Edict of Milan</a:t>
            </a:r>
            <a:r>
              <a:rPr lang="en-US" smtClean="0">
                <a:latin typeface="Tahoma" charset="0"/>
              </a:rPr>
              <a:t> to make Christianity a tolerated religion.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Emperor Constantine (continued)</a:t>
            </a:r>
          </a:p>
        </p:txBody>
      </p:sp>
      <p:sp>
        <p:nvSpPr>
          <p:cNvPr id="34819" name="Rectangle 3"/>
          <p:cNvSpPr>
            <a:spLocks noGrp="1" noChangeArrowheads="1"/>
          </p:cNvSpPr>
          <p:nvPr>
            <p:ph idx="1"/>
          </p:nvPr>
        </p:nvSpPr>
        <p:spPr>
          <a:xfrm>
            <a:off x="457200" y="1600200"/>
            <a:ext cx="8382000" cy="5029200"/>
          </a:xfrm>
        </p:spPr>
        <p:txBody>
          <a:bodyPr/>
          <a:lstStyle/>
          <a:p>
            <a:pPr eaLnBrk="1" hangingPunct="1"/>
            <a:r>
              <a:rPr lang="en-US" sz="2800" smtClean="0">
                <a:latin typeface="Tahoma" charset="0"/>
              </a:rPr>
              <a:t>In 325 A.D., Constantine is distressed to find out that Christians have conflicting teachings about Jesus, and proceeds to convene a meeting of bishops from around the empire to settle their differences. </a:t>
            </a:r>
          </a:p>
          <a:p>
            <a:pPr eaLnBrk="1" hangingPunct="1"/>
            <a:r>
              <a:rPr lang="en-US" sz="2800" smtClean="0">
                <a:latin typeface="Tahoma" charset="0"/>
              </a:rPr>
              <a:t>The bishops debate, and agree on a set of definitive conclusions, including the divinity of Jesus. Defying any of the conclusions is treated as heresy.</a:t>
            </a:r>
          </a:p>
          <a:p>
            <a:pPr eaLnBrk="1" hangingPunct="1"/>
            <a:r>
              <a:rPr lang="en-US" sz="2800" smtClean="0">
                <a:latin typeface="Tahoma" charset="0"/>
              </a:rPr>
              <a:t>The meeting of bishops is a precursor to formal establishment (recognition) the Catholic Church.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latin typeface="Arial Black" pitchFamily="34" charset="0"/>
              </a:rPr>
              <a:t>The Constantine Rumor</a:t>
            </a:r>
          </a:p>
        </p:txBody>
      </p:sp>
      <p:sp>
        <p:nvSpPr>
          <p:cNvPr id="36867"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Constantine was hoping that Christianity could re-unite the Roman Empire. </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The western half (which is now synonymous with ‘Western Civilization’ and the Catholic Church) was weakening from internal power struggles. </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The eastern half (which is now synonymous with the Byzantine Empire and Orthodox Christianity) was stable and wanted to separate from the western half.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latin typeface="Arial Black" pitchFamily="34" charset="0"/>
              </a:rPr>
              <a:t>Constantine’s legacy</a:t>
            </a:r>
          </a:p>
        </p:txBody>
      </p:sp>
      <p:sp>
        <p:nvSpPr>
          <p:cNvPr id="38915" name="Rectangle 3"/>
          <p:cNvSpPr>
            <a:spLocks noGrp="1" noChangeArrowheads="1"/>
          </p:cNvSpPr>
          <p:nvPr>
            <p:ph idx="1"/>
          </p:nvPr>
        </p:nvSpPr>
        <p:spPr/>
        <p:txBody>
          <a:bodyPr/>
          <a:lstStyle/>
          <a:p>
            <a:pPr eaLnBrk="1" hangingPunct="1"/>
            <a:r>
              <a:rPr lang="en-US" sz="2800" smtClean="0">
                <a:latin typeface="Tahoma" charset="0"/>
              </a:rPr>
              <a:t>Christianity became a religion of formally documented beliefs (creeds) as decided by a council of religious leaders. Differing beliefs, even within pre-existing Christian churches, became heretical beliefs.</a:t>
            </a:r>
          </a:p>
          <a:p>
            <a:pPr eaLnBrk="1" hangingPunct="1"/>
            <a:r>
              <a:rPr lang="en-US" sz="2800" smtClean="0">
                <a:latin typeface="Tahoma" charset="0"/>
              </a:rPr>
              <a:t>Christianity was given organizational centers in Rome (now the Vatican, home of the Pope and the Catholic Church), and Constantinople (now Istanbul, home of the Greek Orthodox Church</a:t>
            </a:r>
            <a:r>
              <a:rPr lang="en-US" sz="2400" smtClean="0">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Roman Empire</a:t>
            </a:r>
            <a:br>
              <a:rPr lang="en-US" dirty="0" smtClean="0">
                <a:latin typeface="Arial Black" pitchFamily="34" charset="0"/>
              </a:rPr>
            </a:br>
            <a:r>
              <a:rPr lang="en-US" dirty="0" smtClean="0">
                <a:latin typeface="Arial Black" pitchFamily="34" charset="0"/>
              </a:rPr>
              <a:t>(100 B.C. to 400 A.D.)</a:t>
            </a:r>
          </a:p>
        </p:txBody>
      </p:sp>
      <p:sp>
        <p:nvSpPr>
          <p:cNvPr id="2053" name="Rectangle 5"/>
          <p:cNvSpPr>
            <a:spLocks noGrp="1" noChangeArrowheads="1"/>
          </p:cNvSpPr>
          <p:nvPr>
            <p:ph idx="1"/>
          </p:nvPr>
        </p:nvSpPr>
        <p:spPr>
          <a:xfrm>
            <a:off x="381000" y="1752600"/>
            <a:ext cx="8229600" cy="4525963"/>
          </a:xfrm>
        </p:spPr>
        <p:txBody>
          <a:bodyPr rtlCol="0">
            <a:normAutofit fontScale="92500" lnSpcReduction="2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 Roman Empire was a time of plenty - a world of much progress and wealth. If you see an old structure in Europe, and it is not a castle, the Romans probably either built it or conquered it.</a:t>
            </a:r>
          </a:p>
          <a:p>
            <a:pPr eaLnBrk="1" fontAlgn="auto" hangingPunct="1">
              <a:lnSpc>
                <a:spcPct val="90000"/>
              </a:lnSpc>
              <a:spcAft>
                <a:spcPts val="0"/>
              </a:spcAft>
              <a:buFont typeface="Arial" pitchFamily="34" charset="0"/>
              <a:buChar char="•"/>
              <a:defRPr/>
            </a:pPr>
            <a:endParaRPr lang="en-US" dirty="0" smtClean="0">
              <a:latin typeface="Tahoma" pitchFamily="34" charset="0"/>
              <a:cs typeface="Tahoma" pitchFamily="34" charset="0"/>
            </a:endParaRPr>
          </a:p>
          <a:p>
            <a:pPr eaLnBrk="1" fontAlgn="auto" hangingPunct="1">
              <a:lnSpc>
                <a:spcPct val="90000"/>
              </a:lnSpc>
              <a:spcAft>
                <a:spcPts val="0"/>
              </a:spcAft>
              <a:buFont typeface="Arial" pitchFamily="34" charset="0"/>
              <a:buChar char="•"/>
              <a:defRPr/>
            </a:pPr>
            <a:endParaRPr lang="en-US" dirty="0" smtClean="0">
              <a:latin typeface="Tahoma" pitchFamily="34" charset="0"/>
              <a:cs typeface="Tahoma" pitchFamily="34" charset="0"/>
            </a:endParaRP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Intellectual pursuits, however, were not a priority for he Romans. They became a hedonistic society where ‘romantic’ pursuits constituted the Roman version of the “good life”. </a:t>
            </a:r>
          </a:p>
          <a:p>
            <a:pPr eaLnBrk="1" fontAlgn="auto" hangingPunct="1">
              <a:lnSpc>
                <a:spcPct val="90000"/>
              </a:lnSpc>
              <a:spcAft>
                <a:spcPts val="0"/>
              </a:spcAft>
              <a:buFont typeface="Arial" pitchFamily="34" charset="0"/>
              <a:buChar char="•"/>
              <a:defRPr/>
            </a:pPr>
            <a:endParaRPr lang="en-US" dirty="0" smtClean="0">
              <a:latin typeface="Times New Roman" pitchFamily="18" charset="0"/>
            </a:endParaRPr>
          </a:p>
          <a:p>
            <a:pPr eaLnBrk="1" fontAlgn="auto" hangingPunct="1">
              <a:lnSpc>
                <a:spcPct val="90000"/>
              </a:lnSpc>
              <a:spcAft>
                <a:spcPts val="0"/>
              </a:spcAft>
              <a:buFont typeface="Arial" pitchFamily="34" charset="0"/>
              <a:buChar char="•"/>
              <a:defRPr/>
            </a:pPr>
            <a:endParaRPr lang="en-US" dirty="0" smtClean="0"/>
          </a:p>
          <a:p>
            <a:pPr eaLnBrk="1" fontAlgn="auto" hangingPunct="1">
              <a:lnSpc>
                <a:spcPct val="90000"/>
              </a:lnSpc>
              <a:spcAft>
                <a:spcPts val="0"/>
              </a:spcAft>
              <a:buFont typeface="Arial" pitchFamily="34" charset="0"/>
              <a:buChar char="•"/>
              <a:defRPr/>
            </a:pPr>
            <a:endParaRPr lang="en-US" dirty="0" smtClean="0"/>
          </a:p>
          <a:p>
            <a:pPr eaLnBrk="1" fontAlgn="auto" hangingPunct="1">
              <a:lnSpc>
                <a:spcPct val="90000"/>
              </a:lnSpc>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latin typeface="Arial Black" pitchFamily="34" charset="0"/>
              </a:rPr>
              <a:t>After Constantine</a:t>
            </a:r>
          </a:p>
        </p:txBody>
      </p:sp>
      <p:sp>
        <p:nvSpPr>
          <p:cNvPr id="40963" name="Rectangle 3"/>
          <p:cNvSpPr>
            <a:spLocks noGrp="1" noChangeArrowheads="1"/>
          </p:cNvSpPr>
          <p:nvPr>
            <p:ph idx="1"/>
          </p:nvPr>
        </p:nvSpPr>
        <p:spPr/>
        <p:txBody>
          <a:bodyPr/>
          <a:lstStyle/>
          <a:p>
            <a:pPr eaLnBrk="1" hangingPunct="1"/>
            <a:r>
              <a:rPr lang="en-US" smtClean="0">
                <a:latin typeface="Tahoma" charset="0"/>
              </a:rPr>
              <a:t>Roman Empire is formally split in two. </a:t>
            </a:r>
          </a:p>
          <a:p>
            <a:pPr eaLnBrk="1" hangingPunct="1"/>
            <a:r>
              <a:rPr lang="en-US" smtClean="0">
                <a:latin typeface="Tahoma" charset="0"/>
              </a:rPr>
              <a:t>Eastern half becomes Byzantine, and Orthodox Christianity becomes a naturalistic religion in the spirit of the Greek intellectuals.</a:t>
            </a:r>
          </a:p>
          <a:p>
            <a:pPr eaLnBrk="1" hangingPunct="1"/>
            <a:r>
              <a:rPr lang="en-US" smtClean="0">
                <a:latin typeface="Tahoma" charset="0"/>
              </a:rPr>
              <a:t>Western half remains Roman Empire, and Roman Catholicism becomes more spiritualistic.</a:t>
            </a:r>
          </a:p>
          <a:p>
            <a:pPr eaLnBrk="1" hangingPunct="1">
              <a:buFont typeface="Wingdings" pitchFamily="2" charset="2"/>
              <a:buNone/>
            </a:pPr>
            <a:endParaRPr lang="en-US" smtClean="0">
              <a:latin typeface="Tahoma"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rPr>
              <a:t>Middle Ages (1000 – 1450 A.D.)</a:t>
            </a:r>
          </a:p>
        </p:txBody>
      </p:sp>
      <p:sp>
        <p:nvSpPr>
          <p:cNvPr id="17411" name="Rectangle 3"/>
          <p:cNvSpPr>
            <a:spLocks noGrp="1" noChangeArrowheads="1"/>
          </p:cNvSpPr>
          <p:nvPr>
            <p:ph idx="1"/>
          </p:nvPr>
        </p:nvSpPr>
        <p:spPr>
          <a:xfrm>
            <a:off x="533400" y="1600200"/>
            <a:ext cx="8229600" cy="4906963"/>
          </a:xfrm>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Symbolized by the beginning of the Crusades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During Crusades, Western Civilization is reunited with the works of Greek intellectuals, as well as subsequent Muslim scholarship such as al-</a:t>
            </a:r>
            <a:r>
              <a:rPr lang="en-US" dirty="0" err="1" smtClean="0">
                <a:latin typeface="Tahoma" pitchFamily="34" charset="0"/>
                <a:cs typeface="Tahoma" pitchFamily="34" charset="0"/>
              </a:rPr>
              <a:t>Gebra</a:t>
            </a:r>
            <a:r>
              <a:rPr lang="en-US" dirty="0" smtClean="0">
                <a:latin typeface="Tahoma" pitchFamily="34" charset="0"/>
                <a:cs typeface="Tahoma" pitchFamily="34" charset="0"/>
              </a:rPr>
              <a:t> (variable math), al-</a:t>
            </a:r>
            <a:r>
              <a:rPr lang="en-US" dirty="0" err="1" smtClean="0">
                <a:latin typeface="Tahoma" pitchFamily="34" charset="0"/>
                <a:cs typeface="Tahoma" pitchFamily="34" charset="0"/>
              </a:rPr>
              <a:t>Gorithms</a:t>
            </a:r>
            <a:r>
              <a:rPr lang="en-US" dirty="0" smtClean="0">
                <a:latin typeface="Tahoma" pitchFamily="34" charset="0"/>
                <a:cs typeface="Tahoma" pitchFamily="34" charset="0"/>
              </a:rPr>
              <a:t> (problem-solving devices), and al-</a:t>
            </a:r>
            <a:r>
              <a:rPr lang="en-US" dirty="0" err="1" smtClean="0">
                <a:latin typeface="Tahoma" pitchFamily="34" charset="0"/>
                <a:cs typeface="Tahoma" pitchFamily="34" charset="0"/>
              </a:rPr>
              <a:t>Chemy</a:t>
            </a:r>
            <a:r>
              <a:rPr lang="en-US" dirty="0" smtClean="0">
                <a:latin typeface="Tahoma" pitchFamily="34" charset="0"/>
                <a:cs typeface="Tahoma" pitchFamily="34" charset="0"/>
              </a:rPr>
              <a:t> (early chemistry), as well as the number “zero.”</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But, the Western world,  which addresses “worldly affairs</a:t>
            </a:r>
            <a:r>
              <a:rPr lang="en-US" smtClean="0">
                <a:latin typeface="Tahoma" pitchFamily="34" charset="0"/>
                <a:cs typeface="Tahoma" pitchFamily="34" charset="0"/>
              </a:rPr>
              <a:t>,” still </a:t>
            </a:r>
            <a:r>
              <a:rPr lang="en-US" dirty="0" smtClean="0">
                <a:latin typeface="Tahoma" pitchFamily="34" charset="0"/>
                <a:cs typeface="Tahoma" pitchFamily="34" charset="0"/>
              </a:rPr>
              <a:t>lacks stability.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600" smtClean="0">
                <a:latin typeface="Arial Black" pitchFamily="34" charset="0"/>
              </a:rPr>
              <a:t>Just Before the Renaissance: </a:t>
            </a:r>
            <a:br>
              <a:rPr lang="en-US" sz="3600" smtClean="0">
                <a:latin typeface="Arial Black" pitchFamily="34" charset="0"/>
              </a:rPr>
            </a:br>
            <a:r>
              <a:rPr lang="en-US" sz="3600" smtClean="0">
                <a:latin typeface="Arial Black" pitchFamily="34" charset="0"/>
              </a:rPr>
              <a:t>Catholicism and Civilization</a:t>
            </a:r>
          </a:p>
        </p:txBody>
      </p:sp>
      <p:sp>
        <p:nvSpPr>
          <p:cNvPr id="30723" name="Rectangle 3"/>
          <p:cNvSpPr>
            <a:spLocks noGrp="1" noChangeArrowheads="1"/>
          </p:cNvSpPr>
          <p:nvPr>
            <p:ph idx="1"/>
          </p:nvPr>
        </p:nvSpPr>
        <p:spPr/>
        <p:txBody>
          <a:bodyPr/>
          <a:lstStyle/>
          <a:p>
            <a:pPr eaLnBrk="1" hangingPunct="1"/>
            <a:r>
              <a:rPr lang="en-US" sz="2400" dirty="0" smtClean="0">
                <a:latin typeface="Tahoma" charset="0"/>
                <a:cs typeface="Tahoma" charset="0"/>
              </a:rPr>
              <a:t>Disputes involving Catholicism were resolved by the council of Bishops (later, Cardinals), who debated and resolved strictly-spiritual religious conflicts.</a:t>
            </a:r>
          </a:p>
          <a:p>
            <a:pPr eaLnBrk="1" hangingPunct="1"/>
            <a:r>
              <a:rPr lang="en-US" sz="2400" dirty="0" smtClean="0">
                <a:latin typeface="Tahoma" charset="0"/>
                <a:cs typeface="Tahoma" charset="0"/>
              </a:rPr>
              <a:t>Even today, doctrine conflict resolutions are “final” (unless changed by a new council). This creates the “right or wrong” culture within the Catholic Church.</a:t>
            </a:r>
          </a:p>
          <a:p>
            <a:pPr eaLnBrk="1" hangingPunct="1"/>
            <a:r>
              <a:rPr lang="en-US" sz="2400" dirty="0" smtClean="0">
                <a:latin typeface="Tahoma" charset="0"/>
                <a:cs typeface="Tahoma" charset="0"/>
              </a:rPr>
              <a:t>As the most powerful entity in Europe, the Catholic Church’s culture of spiritual “right and wrong” became synonymous with morality in Europe.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Catholicism and Oppression</a:t>
            </a:r>
          </a:p>
        </p:txBody>
      </p:sp>
      <p:sp>
        <p:nvSpPr>
          <p:cNvPr id="57347" name="Rectangle 3"/>
          <p:cNvSpPr>
            <a:spLocks noGrp="1" noChangeArrowheads="1"/>
          </p:cNvSpPr>
          <p:nvPr>
            <p:ph idx="1"/>
          </p:nvPr>
        </p:nvSpPr>
        <p:spPr/>
        <p:txBody>
          <a:bodyPr/>
          <a:lstStyle/>
          <a:p>
            <a:pPr eaLnBrk="1" hangingPunct="1"/>
            <a:r>
              <a:rPr lang="en-US" sz="2400" smtClean="0">
                <a:latin typeface="Tahoma" charset="0"/>
                <a:cs typeface="Tahoma" charset="0"/>
              </a:rPr>
              <a:t>From 400ad to 1450ad, most European societies had little alternative to the stability provided by the Catholic Church, thus they discarded or hid their worldly affairs.</a:t>
            </a:r>
          </a:p>
          <a:p>
            <a:pPr eaLnBrk="1" hangingPunct="1"/>
            <a:r>
              <a:rPr lang="en-US" sz="2400" smtClean="0">
                <a:latin typeface="Tahoma" charset="0"/>
                <a:cs typeface="Tahoma" charset="0"/>
              </a:rPr>
              <a:t>Empiric order is replaced with spiritual order.</a:t>
            </a:r>
          </a:p>
          <a:p>
            <a:pPr eaLnBrk="1" hangingPunct="1"/>
            <a:r>
              <a:rPr lang="en-US" sz="2400" smtClean="0">
                <a:latin typeface="Tahoma" charset="0"/>
                <a:cs typeface="Tahoma" charset="0"/>
              </a:rPr>
              <a:t>Ignoring worldly affairs, though, made societies more dependent on Catholic Churches.</a:t>
            </a:r>
          </a:p>
          <a:p>
            <a:pPr eaLnBrk="1" hangingPunct="1"/>
            <a:r>
              <a:rPr lang="en-US" sz="2400" b="1" smtClean="0">
                <a:latin typeface="Tahoma" charset="0"/>
                <a:cs typeface="Tahoma" charset="0"/>
              </a:rPr>
              <a:t>The history of </a:t>
            </a:r>
            <a:r>
              <a:rPr lang="en-US" sz="2400" b="1" i="1" smtClean="0">
                <a:latin typeface="Tahoma" charset="0"/>
                <a:cs typeface="Tahoma" charset="0"/>
              </a:rPr>
              <a:t>Judaism in the middle ages </a:t>
            </a:r>
            <a:r>
              <a:rPr lang="en-US" sz="2400" b="1" smtClean="0">
                <a:latin typeface="Tahoma" charset="0"/>
                <a:cs typeface="Tahoma" charset="0"/>
              </a:rPr>
              <a:t>is largely a history of persecution from other religions and of reliance on supernatural explanations in the world.</a:t>
            </a:r>
            <a:r>
              <a:rPr lang="en-US" sz="2400" smtClean="0">
                <a:latin typeface="Tahoma" charset="0"/>
                <a:cs typeface="Tahoma" charset="0"/>
              </a:rPr>
              <a:t> </a:t>
            </a:r>
          </a:p>
          <a:p>
            <a:pPr eaLnBrk="1" hangingPunct="1">
              <a:buFont typeface="Wingdings" pitchFamily="2" charset="2"/>
              <a:buNone/>
            </a:pPr>
            <a:endParaRPr lang="en-US" sz="2400"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Catholicism and Oppression (continued)</a:t>
            </a:r>
          </a:p>
        </p:txBody>
      </p:sp>
      <p:sp>
        <p:nvSpPr>
          <p:cNvPr id="59395" name="Rectangle 3"/>
          <p:cNvSpPr>
            <a:spLocks noGrp="1" noChangeArrowheads="1"/>
          </p:cNvSpPr>
          <p:nvPr>
            <p:ph idx="1"/>
          </p:nvPr>
        </p:nvSpPr>
        <p:spPr/>
        <p:txBody>
          <a:bodyPr rtlCol="0">
            <a:normAutofit fontScale="92500"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 Catholic Church takes over more tax-free land, builds more churches and schools (spiritual educations), gets more money. Upside view.</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Nations have less taxable land, fewer public schools, fewer worldly-minded scholars, merchants and laborers, and less goods. Downside view.</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Intellectual “oppression” had to do with the unwavering position that spiritual knowledge is superior to all other forms of knowledge.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latin typeface="Arial Black" pitchFamily="34" charset="0"/>
              </a:rPr>
              <a:t>Intellectual Oppression</a:t>
            </a:r>
          </a:p>
        </p:txBody>
      </p:sp>
      <p:sp>
        <p:nvSpPr>
          <p:cNvPr id="60419"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Intellectual pursuits of knowledge derived from the natural world were generally discouraged if not oppressed.</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Priority of spiritual interests had specific and significant consequences on scholarly pursuits:</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Natural theories are irrelevant</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Natural causes are insignificant</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Spiritual conclusions overrule natural conclusions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04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Makings of the Renaissance</a:t>
            </a:r>
          </a:p>
        </p:txBody>
      </p:sp>
      <p:sp>
        <p:nvSpPr>
          <p:cNvPr id="61443" name="Rectangle 3"/>
          <p:cNvSpPr>
            <a:spLocks noGrp="1" noChangeArrowheads="1"/>
          </p:cNvSpPr>
          <p:nvPr>
            <p:ph idx="1"/>
          </p:nvPr>
        </p:nvSpPr>
        <p:spPr/>
        <p:txBody>
          <a:bodyPr/>
          <a:lstStyle/>
          <a:p>
            <a:pPr eaLnBrk="1" hangingPunct="1"/>
            <a:r>
              <a:rPr lang="en-US" smtClean="0">
                <a:latin typeface="Tahoma" charset="0"/>
                <a:cs typeface="Tahoma" charset="0"/>
              </a:rPr>
              <a:t>Christian leaders start protestant movements.</a:t>
            </a:r>
          </a:p>
          <a:p>
            <a:pPr eaLnBrk="1" hangingPunct="1"/>
            <a:r>
              <a:rPr lang="en-US" smtClean="0">
                <a:latin typeface="Tahoma" charset="0"/>
                <a:cs typeface="Tahoma" charset="0"/>
              </a:rPr>
              <a:t>Nation-leaders become more empowered with their worldly affairs, start church movements to promote themselves as divine rulers.</a:t>
            </a:r>
          </a:p>
          <a:p>
            <a:pPr eaLnBrk="1" hangingPunct="1"/>
            <a:r>
              <a:rPr lang="en-US" smtClean="0">
                <a:latin typeface="Tahoma" charset="0"/>
                <a:cs typeface="Tahoma" charset="0"/>
              </a:rPr>
              <a:t>Printing press invented in 1450, making Bibles and Greek writing more accessible.</a:t>
            </a:r>
          </a:p>
          <a:p>
            <a:pPr eaLnBrk="1" hangingPunct="1"/>
            <a:endParaRPr lang="en-US" smtClean="0">
              <a:latin typeface="Tahoma" charset="0"/>
              <a:cs typeface="Tahoma"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rPr>
              <a:t>Intellectual Milestones of the Middle Ages</a:t>
            </a:r>
          </a:p>
        </p:txBody>
      </p:sp>
      <p:sp>
        <p:nvSpPr>
          <p:cNvPr id="40963"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 rise of European universities occurred slowly and often around famous teachers who attracted students to a given location.</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Who were the most famous intellectual leaders (teachers)?</a:t>
            </a:r>
          </a:p>
          <a:p>
            <a:pPr eaLnBrk="1" fontAlgn="auto" hangingPunct="1">
              <a:lnSpc>
                <a:spcPct val="90000"/>
              </a:lnSpc>
              <a:spcAft>
                <a:spcPts val="0"/>
              </a:spcAft>
              <a:buFont typeface="Arial" pitchFamily="34" charset="0"/>
              <a:buChar char="•"/>
              <a:defRPr/>
            </a:pPr>
            <a:r>
              <a:rPr lang="en-US" b="1" dirty="0" smtClean="0">
                <a:latin typeface="Tahoma" pitchFamily="34" charset="0"/>
                <a:cs typeface="Tahoma" pitchFamily="34" charset="0"/>
              </a:rPr>
              <a:t>Peter Abelard </a:t>
            </a:r>
            <a:r>
              <a:rPr lang="en-US" dirty="0" smtClean="0">
                <a:latin typeface="Tahoma" pitchFamily="34" charset="0"/>
                <a:cs typeface="Tahoma" pitchFamily="34" charset="0"/>
              </a:rPr>
              <a:t>was a brilliant and brave theologian who argued that faith, reason, and doubt were all acceptable avenues to truth and that truth could be accessible to non-Christian thinkers.</a:t>
            </a:r>
          </a:p>
          <a:p>
            <a:pPr eaLnBrk="1" fontAlgn="auto" hangingPunct="1">
              <a:lnSpc>
                <a:spcPct val="90000"/>
              </a:lnSpc>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rPr>
              <a:t>Intellectual Milestones of the Middle Ages (continued)</a:t>
            </a:r>
          </a:p>
        </p:txBody>
      </p:sp>
      <p:sp>
        <p:nvSpPr>
          <p:cNvPr id="41987"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b="1" dirty="0" err="1" smtClean="0">
                <a:latin typeface="Tahoma" pitchFamily="34" charset="0"/>
                <a:cs typeface="Tahoma" pitchFamily="34" charset="0"/>
              </a:rPr>
              <a:t>Héloise</a:t>
            </a:r>
            <a:r>
              <a:rPr lang="en-US" dirty="0" smtClean="0">
                <a:latin typeface="Tahoma" pitchFamily="34" charset="0"/>
                <a:cs typeface="Tahoma" pitchFamily="34" charset="0"/>
              </a:rPr>
              <a:t>, known more commonly for her relationship with Abelard, was a creative philosopher in her own right, writing extensively on the nature of love.</a:t>
            </a:r>
          </a:p>
          <a:p>
            <a:pPr eaLnBrk="1" fontAlgn="auto" hangingPunct="1">
              <a:spcAft>
                <a:spcPts val="0"/>
              </a:spcAft>
              <a:buFont typeface="Arial" pitchFamily="34" charset="0"/>
              <a:buChar char="•"/>
              <a:defRPr/>
            </a:pPr>
            <a:r>
              <a:rPr lang="en-US" b="1" dirty="0" smtClean="0">
                <a:latin typeface="Tahoma" pitchFamily="34" charset="0"/>
                <a:cs typeface="Tahoma" pitchFamily="34" charset="0"/>
              </a:rPr>
              <a:t>Roger Bacon </a:t>
            </a:r>
            <a:r>
              <a:rPr lang="en-US" dirty="0" smtClean="0">
                <a:latin typeface="Tahoma" pitchFamily="34" charset="0"/>
                <a:cs typeface="Tahoma" pitchFamily="34" charset="0"/>
              </a:rPr>
              <a:t>is best known for his </a:t>
            </a:r>
            <a:r>
              <a:rPr lang="en-US" i="1" dirty="0" err="1" smtClean="0">
                <a:latin typeface="Tahoma" pitchFamily="34" charset="0"/>
                <a:cs typeface="Tahoma" pitchFamily="34" charset="0"/>
              </a:rPr>
              <a:t>Opum</a:t>
            </a:r>
            <a:r>
              <a:rPr lang="en-US" i="1" dirty="0" smtClean="0">
                <a:latin typeface="Tahoma" pitchFamily="34" charset="0"/>
                <a:cs typeface="Tahoma" pitchFamily="34" charset="0"/>
              </a:rPr>
              <a:t> </a:t>
            </a:r>
            <a:r>
              <a:rPr lang="en-US" i="1" dirty="0" err="1" smtClean="0">
                <a:latin typeface="Tahoma" pitchFamily="34" charset="0"/>
                <a:cs typeface="Tahoma" pitchFamily="34" charset="0"/>
              </a:rPr>
              <a:t>Majus</a:t>
            </a:r>
            <a:r>
              <a:rPr lang="en-US" dirty="0" smtClean="0">
                <a:latin typeface="Tahoma" pitchFamily="34" charset="0"/>
                <a:cs typeface="Tahoma" pitchFamily="34" charset="0"/>
              </a:rPr>
              <a:t>, a book that addressed a number of different topics, including epistemological questions that explored the nature of human ignorance.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rPr>
              <a:t>Intellectual Milestones of the Middle Ages (continued)</a:t>
            </a:r>
          </a:p>
        </p:txBody>
      </p:sp>
      <p:sp>
        <p:nvSpPr>
          <p:cNvPr id="43011"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sz="2400" b="1" dirty="0" smtClean="0">
                <a:latin typeface="Tahoma" pitchFamily="34" charset="0"/>
                <a:cs typeface="Tahoma" pitchFamily="34" charset="0"/>
              </a:rPr>
              <a:t>St. Thomas Aquinas</a:t>
            </a:r>
            <a:r>
              <a:rPr lang="en-US" sz="2400" dirty="0" smtClean="0">
                <a:latin typeface="Tahoma" pitchFamily="34" charset="0"/>
                <a:cs typeface="Tahoma" pitchFamily="34" charset="0"/>
              </a:rPr>
              <a:t> was the “Church’s” designated intellectual leader. </a:t>
            </a:r>
          </a:p>
          <a:p>
            <a:pPr eaLnBrk="1" fontAlgn="auto" hangingPunct="1">
              <a:lnSpc>
                <a:spcPct val="90000"/>
              </a:lnSpc>
              <a:spcAft>
                <a:spcPts val="0"/>
              </a:spcAft>
              <a:buFont typeface="Arial" pitchFamily="34" charset="0"/>
              <a:buChar char="•"/>
              <a:defRPr/>
            </a:pPr>
            <a:r>
              <a:rPr lang="en-US" sz="2400" dirty="0" smtClean="0">
                <a:latin typeface="Tahoma" pitchFamily="34" charset="0"/>
                <a:cs typeface="Tahoma" pitchFamily="34" charset="0"/>
              </a:rPr>
              <a:t>He was deeply committed to reconciling faith and reason, and he focused particularly on the known works of Aristotle.</a:t>
            </a:r>
          </a:p>
          <a:p>
            <a:pPr eaLnBrk="1" fontAlgn="auto" hangingPunct="1">
              <a:lnSpc>
                <a:spcPct val="90000"/>
              </a:lnSpc>
              <a:spcAft>
                <a:spcPts val="0"/>
              </a:spcAft>
              <a:buFont typeface="Arial" pitchFamily="34" charset="0"/>
              <a:buChar char="•"/>
              <a:defRPr/>
            </a:pPr>
            <a:r>
              <a:rPr lang="en-US" sz="2400" dirty="0" smtClean="0">
                <a:latin typeface="Tahoma" pitchFamily="34" charset="0"/>
                <a:cs typeface="Tahoma" pitchFamily="34" charset="0"/>
              </a:rPr>
              <a:t>The views of Thomas Aquinas reflect Aristotle’s </a:t>
            </a:r>
            <a:r>
              <a:rPr lang="en-US" sz="2400" dirty="0" err="1" smtClean="0">
                <a:latin typeface="Tahoma" pitchFamily="34" charset="0"/>
                <a:cs typeface="Tahoma" pitchFamily="34" charset="0"/>
              </a:rPr>
              <a:t>hylomorphism</a:t>
            </a:r>
            <a:r>
              <a:rPr lang="en-US" sz="2400" dirty="0" smtClean="0">
                <a:latin typeface="Tahoma" pitchFamily="34" charset="0"/>
                <a:cs typeface="Tahoma" pitchFamily="34" charset="0"/>
              </a:rPr>
              <a:t> (see Chapter 3) in his conception of the mind-body problem, sensation, and emotion. He was instrumental in bringing Aristotle’s work into the church, where Aristotle became unchallengeable church doctrine.</a:t>
            </a:r>
          </a:p>
          <a:p>
            <a:pPr eaLnBrk="1" fontAlgn="auto" hangingPunct="1">
              <a:lnSpc>
                <a:spcPct val="90000"/>
              </a:lnSpc>
              <a:spcAft>
                <a:spcPts val="0"/>
              </a:spcAft>
              <a:buFont typeface="Arial" pitchFamily="34" charset="0"/>
              <a:buChar char="•"/>
              <a:defRPr/>
            </a:pPr>
            <a:r>
              <a:rPr lang="en-US" sz="2400" dirty="0" smtClean="0">
                <a:latin typeface="Tahoma" pitchFamily="34" charset="0"/>
                <a:cs typeface="Tahoma" pitchFamily="34" charset="0"/>
              </a:rPr>
              <a:t>Aquinas started with sensory perceptions and used reason to interpret these perceptions. He maintained that the church had nothing to fear from empiricism or rationalism.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latin typeface="Arial Black" pitchFamily="34" charset="0"/>
              </a:rPr>
              <a:t>A Paradigm Shift Occurs</a:t>
            </a:r>
          </a:p>
        </p:txBody>
      </p:sp>
      <p:sp>
        <p:nvSpPr>
          <p:cNvPr id="22531" name="Rectangle 3"/>
          <p:cNvSpPr>
            <a:spLocks noGrp="1" noChangeArrowheads="1"/>
          </p:cNvSpPr>
          <p:nvPr>
            <p:ph idx="1"/>
          </p:nvPr>
        </p:nvSpPr>
        <p:spPr/>
        <p:txBody>
          <a:bodyPr/>
          <a:lstStyle/>
          <a:p>
            <a:pPr eaLnBrk="1" hangingPunct="1"/>
            <a:r>
              <a:rPr lang="en-US" smtClean="0">
                <a:latin typeface="Tahoma" charset="0"/>
              </a:rPr>
              <a:t>Our understanding of human nature remained based primarily on Aristotle’s teachings until the birth of Christ and the development and spread of Christianity.</a:t>
            </a:r>
          </a:p>
          <a:p>
            <a:pPr eaLnBrk="1" hangingPunct="1">
              <a:buFont typeface="Wingdings" pitchFamily="2" charset="2"/>
              <a:buNone/>
            </a:pPr>
            <a:endParaRPr lang="en-US" smtClean="0">
              <a:latin typeface="Tahoma" charset="0"/>
            </a:endParaRPr>
          </a:p>
          <a:p>
            <a:pPr eaLnBrk="1" hangingPunct="1"/>
            <a:r>
              <a:rPr lang="en-US" smtClean="0">
                <a:latin typeface="Tahoma" charset="0"/>
              </a:rPr>
              <a:t>In fact, the embracing of Christianity and its  values marks the  formal beginning of Western Civilization.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latin typeface="Arial Black" pitchFamily="34" charset="0"/>
              </a:rPr>
              <a:t>The Renaissance Takes Hold</a:t>
            </a:r>
          </a:p>
        </p:txBody>
      </p:sp>
      <p:sp>
        <p:nvSpPr>
          <p:cNvPr id="44035" name="Rectangle 3"/>
          <p:cNvSpPr>
            <a:spLocks noGrp="1" noChangeArrowheads="1"/>
          </p:cNvSpPr>
          <p:nvPr>
            <p:ph idx="1"/>
          </p:nvPr>
        </p:nvSpPr>
        <p:spPr/>
        <p:txBody>
          <a:bodyPr/>
          <a:lstStyle/>
          <a:p>
            <a:pPr eaLnBrk="1" hangingPunct="1">
              <a:lnSpc>
                <a:spcPct val="80000"/>
              </a:lnSpc>
            </a:pPr>
            <a:r>
              <a:rPr lang="en-US" sz="2400" b="1" dirty="0" smtClean="0">
                <a:latin typeface="Tahoma" charset="0"/>
                <a:cs typeface="Tahoma" charset="0"/>
              </a:rPr>
              <a:t>The Renaissance </a:t>
            </a:r>
            <a:r>
              <a:rPr lang="en-US" sz="2400" dirty="0" smtClean="0">
                <a:latin typeface="Tahoma" charset="0"/>
                <a:cs typeface="Tahoma" charset="0"/>
              </a:rPr>
              <a:t>spanned the fourteenth, fifteenth, and sixteenth centuries and was a paradoxical time including the rebirth of inquiry, a rising interest in the individual</a:t>
            </a:r>
            <a:r>
              <a:rPr lang="en-US" sz="2400" smtClean="0">
                <a:latin typeface="Tahoma" charset="0"/>
                <a:cs typeface="Tahoma" charset="0"/>
              </a:rPr>
              <a:t>, but continued </a:t>
            </a:r>
            <a:r>
              <a:rPr lang="en-US" sz="2400" dirty="0" smtClean="0">
                <a:latin typeface="Tahoma" charset="0"/>
                <a:cs typeface="Tahoma" charset="0"/>
              </a:rPr>
              <a:t>stagnation in some arenas.</a:t>
            </a:r>
          </a:p>
          <a:p>
            <a:pPr eaLnBrk="1" hangingPunct="1">
              <a:lnSpc>
                <a:spcPct val="80000"/>
              </a:lnSpc>
            </a:pPr>
            <a:r>
              <a:rPr lang="en-US" sz="2400" dirty="0" smtClean="0">
                <a:latin typeface="Tahoma" charset="0"/>
                <a:cs typeface="Tahoma" charset="0"/>
              </a:rPr>
              <a:t>Effects of the plague were overwhelming as the Black Death swept across Europe.</a:t>
            </a:r>
          </a:p>
          <a:p>
            <a:pPr eaLnBrk="1" hangingPunct="1">
              <a:lnSpc>
                <a:spcPct val="80000"/>
              </a:lnSpc>
            </a:pPr>
            <a:r>
              <a:rPr lang="en-US" sz="2400" dirty="0" smtClean="0">
                <a:latin typeface="Tahoma" charset="0"/>
                <a:cs typeface="Tahoma" charset="0"/>
              </a:rPr>
              <a:t>Historians estimate that millions died, perhaps one third of the population of Europe.</a:t>
            </a:r>
          </a:p>
          <a:p>
            <a:pPr eaLnBrk="1" hangingPunct="1">
              <a:lnSpc>
                <a:spcPct val="80000"/>
              </a:lnSpc>
            </a:pPr>
            <a:r>
              <a:rPr lang="en-US" sz="2400" dirty="0" smtClean="0">
                <a:latin typeface="Tahoma" charset="0"/>
                <a:cs typeface="Tahoma" charset="0"/>
              </a:rPr>
              <a:t>Intellectual (psychological) reactions to the plague included stoicism, heroism, opportunism, hedonism, and flight.</a:t>
            </a:r>
          </a:p>
          <a:p>
            <a:pPr eaLnBrk="1" hangingPunct="1">
              <a:lnSpc>
                <a:spcPct val="80000"/>
              </a:lnSpc>
            </a:pPr>
            <a:r>
              <a:rPr lang="en-US" sz="2400" dirty="0" smtClean="0">
                <a:latin typeface="Tahoma" charset="0"/>
                <a:cs typeface="Tahoma" charset="0"/>
              </a:rPr>
              <a:t>Many viewed the plague as punishment from God.</a:t>
            </a:r>
          </a:p>
          <a:p>
            <a:pPr eaLnBrk="1" hangingPunct="1">
              <a:lnSpc>
                <a:spcPct val="80000"/>
              </a:lnSpc>
              <a:buFont typeface="Wingdings" pitchFamily="2" charset="2"/>
              <a:buNone/>
            </a:pPr>
            <a:endParaRPr lang="en-US" sz="2400" dirty="0" smtClean="0">
              <a:latin typeface="Tahoma" charset="0"/>
              <a:cs typeface="Tahoma"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latin typeface="Arial Black" pitchFamily="34" charset="0"/>
              </a:rPr>
              <a:t>The Renaissance (continued)</a:t>
            </a:r>
          </a:p>
        </p:txBody>
      </p:sp>
      <p:sp>
        <p:nvSpPr>
          <p:cNvPr id="45059" name="Rectangle 3"/>
          <p:cNvSpPr>
            <a:spLocks noGrp="1" noChangeArrowheads="1"/>
          </p:cNvSpPr>
          <p:nvPr>
            <p:ph idx="1"/>
          </p:nvPr>
        </p:nvSpPr>
        <p:spPr/>
        <p:txBody>
          <a:bodyPr/>
          <a:lstStyle/>
          <a:p>
            <a:pPr eaLnBrk="1" hangingPunct="1"/>
            <a:r>
              <a:rPr lang="en-US" smtClean="0">
                <a:latin typeface="Tahoma" charset="0"/>
                <a:cs typeface="Tahoma" charset="0"/>
              </a:rPr>
              <a:t>The Jews were the most common scapegoat for the plague. The plagues of the Renaissance were times of torture, imprisonment, and massacre for the Jews.</a:t>
            </a:r>
          </a:p>
          <a:p>
            <a:pPr eaLnBrk="1" hangingPunct="1"/>
            <a:r>
              <a:rPr lang="en-US" smtClean="0">
                <a:latin typeface="Tahoma" charset="0"/>
                <a:cs typeface="Tahoma" charset="0"/>
              </a:rPr>
              <a:t>The Renaissance set new standards of anti-Semitism that would last until the 20th century.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latin typeface="Arial Black" pitchFamily="34" charset="0"/>
              </a:rPr>
              <a:t>The Renaissance (continued)</a:t>
            </a:r>
          </a:p>
        </p:txBody>
      </p:sp>
      <p:sp>
        <p:nvSpPr>
          <p:cNvPr id="46083" name="Rectangle 3"/>
          <p:cNvSpPr>
            <a:spLocks noGrp="1" noChangeArrowheads="1"/>
          </p:cNvSpPr>
          <p:nvPr>
            <p:ph idx="1"/>
          </p:nvPr>
        </p:nvSpPr>
        <p:spPr/>
        <p:txBody>
          <a:bodyPr/>
          <a:lstStyle/>
          <a:p>
            <a:pPr eaLnBrk="1" hangingPunct="1"/>
            <a:r>
              <a:rPr lang="en-US" smtClean="0">
                <a:latin typeface="Tahoma" charset="0"/>
                <a:cs typeface="Tahoma" charset="0"/>
              </a:rPr>
              <a:t>Some individuals joined flagellant orders and responded self-destructively to atone for sin and ameliorate what they viewed as punishment from God.</a:t>
            </a:r>
          </a:p>
          <a:p>
            <a:pPr eaLnBrk="1" hangingPunct="1"/>
            <a:r>
              <a:rPr lang="en-US" smtClean="0">
                <a:latin typeface="Tahoma" charset="0"/>
                <a:cs typeface="Tahoma" charset="0"/>
              </a:rPr>
              <a:t>The plague generated doubt related to theological institutions.</a:t>
            </a:r>
          </a:p>
          <a:p>
            <a:pPr eaLnBrk="1" hangingPunct="1"/>
            <a:r>
              <a:rPr lang="en-US" smtClean="0">
                <a:latin typeface="Tahoma" charset="0"/>
                <a:cs typeface="Tahoma" charset="0"/>
              </a:rPr>
              <a:t>The church leaders were powerless to save anyone, even themselves.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latin typeface="Arial Black" pitchFamily="34" charset="0"/>
              </a:rPr>
              <a:t>Catholic Church Weakens </a:t>
            </a:r>
          </a:p>
        </p:txBody>
      </p:sp>
      <p:sp>
        <p:nvSpPr>
          <p:cNvPr id="47107" name="Rectangle 3"/>
          <p:cNvSpPr>
            <a:spLocks noGrp="1" noChangeArrowheads="1"/>
          </p:cNvSpPr>
          <p:nvPr>
            <p:ph idx="1"/>
          </p:nvPr>
        </p:nvSpPr>
        <p:spPr/>
        <p:txBody>
          <a:bodyPr/>
          <a:lstStyle/>
          <a:p>
            <a:pPr eaLnBrk="1" hangingPunct="1">
              <a:lnSpc>
                <a:spcPct val="90000"/>
              </a:lnSpc>
            </a:pPr>
            <a:r>
              <a:rPr lang="en-US" sz="2800" smtClean="0">
                <a:latin typeface="Tahoma" charset="0"/>
                <a:cs typeface="Tahoma" charset="0"/>
              </a:rPr>
              <a:t>Besides increasing open questioning by non-Christian scholars, e</a:t>
            </a:r>
            <a:r>
              <a:rPr lang="en-US" sz="2800" i="1" smtClean="0">
                <a:latin typeface="Tahoma" charset="0"/>
                <a:cs typeface="Tahoma" charset="0"/>
              </a:rPr>
              <a:t>xpanding geographical knowledge </a:t>
            </a:r>
            <a:r>
              <a:rPr lang="en-US" sz="2800" smtClean="0">
                <a:latin typeface="Tahoma" charset="0"/>
                <a:cs typeface="Tahoma" charset="0"/>
              </a:rPr>
              <a:t>also damaged the authority of the church. Explorers returned to suggest that theological leaders were wrong about the shape of the earth, the land on the earth, and the existence of humans in the Western hemisphere.</a:t>
            </a:r>
          </a:p>
          <a:p>
            <a:pPr eaLnBrk="1" hangingPunct="1">
              <a:lnSpc>
                <a:spcPct val="90000"/>
              </a:lnSpc>
            </a:pPr>
            <a:r>
              <a:rPr lang="en-US" sz="2800" b="1" smtClean="0">
                <a:latin typeface="Tahoma" charset="0"/>
                <a:cs typeface="Tahoma" charset="0"/>
              </a:rPr>
              <a:t>The Greek classics </a:t>
            </a:r>
            <a:r>
              <a:rPr lang="en-US" sz="2800" smtClean="0">
                <a:latin typeface="Tahoma" charset="0"/>
                <a:cs typeface="Tahoma" charset="0"/>
              </a:rPr>
              <a:t>provided models of unrestrained speculation. More people were reading the original works instead of the texts approved by the church, and many people were genuinely speculating as the Greeks did.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rPr>
              <a:t>The Catholic Church Looses Luster (continued)</a:t>
            </a:r>
          </a:p>
        </p:txBody>
      </p:sp>
      <p:sp>
        <p:nvSpPr>
          <p:cNvPr id="48131" name="Rectangle 3"/>
          <p:cNvSpPr>
            <a:spLocks noGrp="1" noChangeArrowheads="1"/>
          </p:cNvSpPr>
          <p:nvPr>
            <p:ph idx="1"/>
          </p:nvPr>
        </p:nvSpPr>
        <p:spPr>
          <a:xfrm>
            <a:off x="381000" y="1600200"/>
            <a:ext cx="8229600" cy="4648200"/>
          </a:xfrm>
        </p:spPr>
        <p:txBody>
          <a:bodyPr/>
          <a:lstStyle/>
          <a:p>
            <a:pPr eaLnBrk="1" hangingPunct="1">
              <a:lnSpc>
                <a:spcPct val="80000"/>
              </a:lnSpc>
            </a:pPr>
            <a:r>
              <a:rPr lang="en-US" sz="2400" smtClean="0">
                <a:latin typeface="Tahoma" charset="0"/>
                <a:cs typeface="Tahoma" charset="0"/>
              </a:rPr>
              <a:t>The authority of the Roman Catholic Church diminished for several reasons:</a:t>
            </a:r>
          </a:p>
          <a:p>
            <a:pPr eaLnBrk="1" hangingPunct="1">
              <a:lnSpc>
                <a:spcPct val="80000"/>
              </a:lnSpc>
            </a:pPr>
            <a:r>
              <a:rPr lang="en-US" sz="2400" smtClean="0">
                <a:latin typeface="Tahoma" charset="0"/>
                <a:cs typeface="Tahoma" charset="0"/>
              </a:rPr>
              <a:t>a) Emerging nation-states challenged the church politically and financially.</a:t>
            </a:r>
          </a:p>
          <a:p>
            <a:pPr eaLnBrk="1" hangingPunct="1">
              <a:lnSpc>
                <a:spcPct val="80000"/>
              </a:lnSpc>
            </a:pPr>
            <a:r>
              <a:rPr lang="en-US" sz="2400" smtClean="0">
                <a:latin typeface="Tahoma" charset="0"/>
                <a:cs typeface="Tahoma" charset="0"/>
              </a:rPr>
              <a:t>b) A wider-reading public began to question the relationship between church doctrine and the Bible.</a:t>
            </a:r>
          </a:p>
          <a:p>
            <a:pPr eaLnBrk="1" hangingPunct="1">
              <a:lnSpc>
                <a:spcPct val="80000"/>
              </a:lnSpc>
            </a:pPr>
            <a:r>
              <a:rPr lang="en-US" sz="2400" smtClean="0">
                <a:latin typeface="Tahoma" charset="0"/>
                <a:cs typeface="Tahoma" charset="0"/>
              </a:rPr>
              <a:t>c) Some financial practices of the church (e.g., the sale of indulgences) created frustration.</a:t>
            </a:r>
          </a:p>
          <a:p>
            <a:pPr eaLnBrk="1" hangingPunct="1">
              <a:lnSpc>
                <a:spcPct val="80000"/>
              </a:lnSpc>
            </a:pPr>
            <a:r>
              <a:rPr lang="en-US" sz="2400" smtClean="0">
                <a:latin typeface="Tahoma" charset="0"/>
                <a:cs typeface="Tahoma" charset="0"/>
              </a:rPr>
              <a:t>d) The Protestant Reformation also served to diffuse church authority. The Reformation may or may not have contributed to the development of science; Protestant authorities were as restrictive of inquiry as were Catholic authorities.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rPr>
              <a:t>The Catholic Church Looses Luster (continued)</a:t>
            </a:r>
          </a:p>
        </p:txBody>
      </p:sp>
      <p:sp>
        <p:nvSpPr>
          <p:cNvPr id="49155" name="Rectangle 3"/>
          <p:cNvSpPr>
            <a:spLocks noGrp="1" noChangeArrowheads="1"/>
          </p:cNvSpPr>
          <p:nvPr>
            <p:ph idx="1"/>
          </p:nvPr>
        </p:nvSpPr>
        <p:spPr>
          <a:xfrm>
            <a:off x="533400" y="1447800"/>
            <a:ext cx="8382000" cy="5181600"/>
          </a:xfrm>
        </p:spPr>
        <p:txBody>
          <a:bodyPr/>
          <a:lstStyle/>
          <a:p>
            <a:pPr eaLnBrk="1" hangingPunct="1">
              <a:lnSpc>
                <a:spcPct val="90000"/>
              </a:lnSpc>
            </a:pPr>
            <a:r>
              <a:rPr lang="en-US" sz="2400" smtClean="0">
                <a:latin typeface="Tahoma" charset="0"/>
                <a:cs typeface="Tahoma" charset="0"/>
              </a:rPr>
              <a:t>Growth of empirical studies continued in such areas as anatomy, botany, and zoology.</a:t>
            </a:r>
          </a:p>
          <a:p>
            <a:pPr eaLnBrk="1" hangingPunct="1">
              <a:lnSpc>
                <a:spcPct val="90000"/>
              </a:lnSpc>
            </a:pPr>
            <a:r>
              <a:rPr lang="en-US" sz="2400" smtClean="0">
                <a:latin typeface="Tahoma" charset="0"/>
                <a:cs typeface="Tahoma" charset="0"/>
              </a:rPr>
              <a:t>Interest in quantification and mathematics for its own sake emerged in the Renaissance and was put to practical application in business and navigation.</a:t>
            </a:r>
          </a:p>
          <a:p>
            <a:pPr eaLnBrk="1" hangingPunct="1">
              <a:lnSpc>
                <a:spcPct val="90000"/>
              </a:lnSpc>
            </a:pPr>
            <a:r>
              <a:rPr lang="en-US" sz="2400" smtClean="0">
                <a:latin typeface="Tahoma" charset="0"/>
                <a:cs typeface="Tahoma" charset="0"/>
              </a:rPr>
              <a:t>New data encouraged changing visions of the world. Various astronomers provided evidence to challenge the </a:t>
            </a:r>
            <a:r>
              <a:rPr lang="en-US" sz="2400" b="1" smtClean="0">
                <a:latin typeface="Tahoma" charset="0"/>
                <a:cs typeface="Tahoma" charset="0"/>
              </a:rPr>
              <a:t>geocentric cosmology </a:t>
            </a:r>
            <a:r>
              <a:rPr lang="en-US" sz="2400" smtClean="0">
                <a:latin typeface="Tahoma" charset="0"/>
                <a:cs typeface="Tahoma" charset="0"/>
              </a:rPr>
              <a:t>and replace it with a </a:t>
            </a:r>
            <a:r>
              <a:rPr lang="en-US" sz="2400" b="1" smtClean="0">
                <a:latin typeface="Tahoma" charset="0"/>
                <a:cs typeface="Tahoma" charset="0"/>
              </a:rPr>
              <a:t>heliocentric cosmology.</a:t>
            </a:r>
          </a:p>
          <a:p>
            <a:pPr eaLnBrk="1" hangingPunct="1">
              <a:lnSpc>
                <a:spcPct val="90000"/>
              </a:lnSpc>
            </a:pPr>
            <a:r>
              <a:rPr lang="en-US" sz="2400" smtClean="0">
                <a:latin typeface="Tahoma" charset="0"/>
                <a:cs typeface="Tahoma" charset="0"/>
              </a:rPr>
              <a:t>The geocentric work of Ptolemy</a:t>
            </a:r>
            <a:r>
              <a:rPr lang="en-US" sz="2400" i="1" smtClean="0">
                <a:latin typeface="Tahoma" charset="0"/>
                <a:cs typeface="Tahoma" charset="0"/>
              </a:rPr>
              <a:t> </a:t>
            </a:r>
            <a:r>
              <a:rPr lang="en-US" sz="2400" smtClean="0">
                <a:latin typeface="Tahoma" charset="0"/>
                <a:cs typeface="Tahoma" charset="0"/>
              </a:rPr>
              <a:t>was accepted as church doctrine and could not be challenged. The geocentric view supported the church’s Biblical worldview placing humans at the center of creation and existence and making the history of the universe synonymous with human history.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rPr>
              <a:t>The Catholic Church Looses Luster (continued)</a:t>
            </a:r>
          </a:p>
        </p:txBody>
      </p:sp>
      <p:sp>
        <p:nvSpPr>
          <p:cNvPr id="50179" name="Rectangle 3"/>
          <p:cNvSpPr>
            <a:spLocks noGrp="1" noChangeArrowheads="1"/>
          </p:cNvSpPr>
          <p:nvPr>
            <p:ph idx="1"/>
          </p:nvPr>
        </p:nvSpPr>
        <p:spPr/>
        <p:txBody>
          <a:bodyPr/>
          <a:lstStyle/>
          <a:p>
            <a:pPr eaLnBrk="1" hangingPunct="1">
              <a:lnSpc>
                <a:spcPct val="90000"/>
              </a:lnSpc>
            </a:pPr>
            <a:r>
              <a:rPr lang="en-US" sz="2400" b="1" smtClean="0">
                <a:latin typeface="Tahoma" charset="0"/>
                <a:cs typeface="Tahoma" charset="0"/>
              </a:rPr>
              <a:t>Nicolaus Copernicus</a:t>
            </a:r>
            <a:r>
              <a:rPr lang="en-US" sz="2400" smtClean="0">
                <a:latin typeface="Tahoma" charset="0"/>
                <a:cs typeface="Tahoma" charset="0"/>
              </a:rPr>
              <a:t> argued for a heliocentric system with circular planetary orbits.</a:t>
            </a:r>
          </a:p>
          <a:p>
            <a:pPr eaLnBrk="1" hangingPunct="1">
              <a:lnSpc>
                <a:spcPct val="90000"/>
              </a:lnSpc>
            </a:pPr>
            <a:r>
              <a:rPr lang="en-US" sz="2400" b="1" smtClean="0">
                <a:latin typeface="Tahoma" charset="0"/>
                <a:cs typeface="Tahoma" charset="0"/>
              </a:rPr>
              <a:t>Johannes Kepler</a:t>
            </a:r>
            <a:r>
              <a:rPr lang="en-US" sz="2400" smtClean="0">
                <a:latin typeface="Tahoma" charset="0"/>
                <a:cs typeface="Tahoma" charset="0"/>
              </a:rPr>
              <a:t> refined the Copernican system by introducing elliptical planetary orbits.</a:t>
            </a:r>
          </a:p>
          <a:p>
            <a:pPr eaLnBrk="1" hangingPunct="1">
              <a:lnSpc>
                <a:spcPct val="90000"/>
              </a:lnSpc>
            </a:pPr>
            <a:r>
              <a:rPr lang="en-US" sz="2400" b="1" smtClean="0">
                <a:latin typeface="Tahoma" charset="0"/>
                <a:cs typeface="Tahoma" charset="0"/>
              </a:rPr>
              <a:t>Galileo Galilei</a:t>
            </a:r>
            <a:r>
              <a:rPr lang="en-US" sz="2400" i="1" smtClean="0">
                <a:latin typeface="Tahoma" charset="0"/>
                <a:cs typeface="Tahoma" charset="0"/>
              </a:rPr>
              <a:t> </a:t>
            </a:r>
            <a:r>
              <a:rPr lang="en-US" sz="2400" smtClean="0">
                <a:latin typeface="Tahoma" charset="0"/>
                <a:cs typeface="Tahoma" charset="0"/>
              </a:rPr>
              <a:t>refined the telescope and challenged the assumptions of the church regarding the geocentric cosmology.</a:t>
            </a:r>
          </a:p>
          <a:p>
            <a:pPr eaLnBrk="1" hangingPunct="1">
              <a:lnSpc>
                <a:spcPct val="90000"/>
              </a:lnSpc>
            </a:pPr>
            <a:r>
              <a:rPr lang="en-US" sz="2400" smtClean="0">
                <a:latin typeface="Tahoma" charset="0"/>
                <a:cs typeface="Tahoma" charset="0"/>
              </a:rPr>
              <a:t>The conflict between Galileo and the church was not only a conflict of cosmology; it was also a conflict over epistemology. The church favored authority as a method of knowledge. Galileo was forced to recant his views.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Arial Black" pitchFamily="34" charset="0"/>
              </a:rPr>
              <a:t>Core Christian Beliefs</a:t>
            </a:r>
          </a:p>
        </p:txBody>
      </p:sp>
      <p:sp>
        <p:nvSpPr>
          <p:cNvPr id="23555" name="Rectangle 3"/>
          <p:cNvSpPr>
            <a:spLocks noGrp="1" noChangeArrowheads="1"/>
          </p:cNvSpPr>
          <p:nvPr>
            <p:ph idx="1"/>
          </p:nvPr>
        </p:nvSpPr>
        <p:spPr/>
        <p:txBody>
          <a:bodyPr/>
          <a:lstStyle/>
          <a:p>
            <a:pPr marL="609600" indent="-609600" eaLnBrk="1" hangingPunct="1">
              <a:lnSpc>
                <a:spcPct val="90000"/>
              </a:lnSpc>
              <a:buFont typeface="Wingdings" pitchFamily="2" charset="2"/>
              <a:buAutoNum type="arabicPeriod"/>
            </a:pPr>
            <a:r>
              <a:rPr lang="en-US" sz="2400" dirty="0" smtClean="0">
                <a:latin typeface="Tahoma" charset="0"/>
              </a:rPr>
              <a:t>The presence of one God who created the universe and everything in it.</a:t>
            </a:r>
          </a:p>
          <a:p>
            <a:pPr marL="609600" indent="-609600" eaLnBrk="1" hangingPunct="1">
              <a:lnSpc>
                <a:spcPct val="90000"/>
              </a:lnSpc>
              <a:buFont typeface="Wingdings" pitchFamily="2" charset="2"/>
              <a:buAutoNum type="arabicPeriod"/>
            </a:pPr>
            <a:endParaRPr lang="en-US" sz="2400" dirty="0" smtClean="0">
              <a:latin typeface="Tahoma" charset="0"/>
            </a:endParaRPr>
          </a:p>
          <a:p>
            <a:pPr marL="609600" indent="-609600" eaLnBrk="1" hangingPunct="1">
              <a:lnSpc>
                <a:spcPct val="90000"/>
              </a:lnSpc>
              <a:buFont typeface="Wingdings" pitchFamily="2" charset="2"/>
              <a:buAutoNum type="arabicPeriod"/>
            </a:pPr>
            <a:r>
              <a:rPr lang="en-US" sz="2400" dirty="0" smtClean="0">
                <a:latin typeface="Tahoma" charset="0"/>
              </a:rPr>
              <a:t>The notion that Christ is Devine –</a:t>
            </a:r>
          </a:p>
          <a:p>
            <a:pPr marL="609600" indent="-609600" eaLnBrk="1" hangingPunct="1">
              <a:lnSpc>
                <a:spcPct val="90000"/>
              </a:lnSpc>
              <a:buFont typeface="Wingdings" pitchFamily="2" charset="2"/>
              <a:buNone/>
            </a:pPr>
            <a:r>
              <a:rPr lang="en-US" sz="2400" dirty="0" smtClean="0">
                <a:latin typeface="Tahoma" charset="0"/>
              </a:rPr>
              <a:t>	It is through His grace that our salvation is possible.</a:t>
            </a:r>
          </a:p>
          <a:p>
            <a:pPr marL="609600" indent="-609600" eaLnBrk="1" hangingPunct="1">
              <a:lnSpc>
                <a:spcPct val="90000"/>
              </a:lnSpc>
              <a:buFont typeface="Wingdings" pitchFamily="2" charset="2"/>
              <a:buAutoNum type="arabicPeriod" startAt="3"/>
            </a:pPr>
            <a:endParaRPr lang="en-US" sz="2400" dirty="0" smtClean="0">
              <a:latin typeface="Tahoma" charset="0"/>
            </a:endParaRPr>
          </a:p>
          <a:p>
            <a:pPr marL="609600" indent="-609600" eaLnBrk="1" hangingPunct="1">
              <a:lnSpc>
                <a:spcPct val="90000"/>
              </a:lnSpc>
              <a:buFont typeface="Wingdings" pitchFamily="2" charset="2"/>
              <a:buAutoNum type="arabicPeriod" startAt="3"/>
            </a:pPr>
            <a:r>
              <a:rPr lang="en-US" sz="2400" dirty="0" smtClean="0">
                <a:latin typeface="Tahoma" charset="0"/>
              </a:rPr>
              <a:t>Belief in the Holy Trinity</a:t>
            </a:r>
          </a:p>
          <a:p>
            <a:pPr marL="609600" indent="-609600" eaLnBrk="1" hangingPunct="1">
              <a:lnSpc>
                <a:spcPct val="90000"/>
              </a:lnSpc>
              <a:buFont typeface="Wingdings" pitchFamily="2" charset="2"/>
              <a:buNone/>
            </a:pPr>
            <a:r>
              <a:rPr lang="en-US" sz="2400" dirty="0" smtClean="0">
                <a:latin typeface="Tahoma" charset="0"/>
              </a:rPr>
              <a:t>	&gt;God the Father</a:t>
            </a:r>
          </a:p>
          <a:p>
            <a:pPr marL="609600" indent="-609600" eaLnBrk="1" hangingPunct="1">
              <a:lnSpc>
                <a:spcPct val="90000"/>
              </a:lnSpc>
              <a:buFont typeface="Wingdings" pitchFamily="2" charset="2"/>
              <a:buNone/>
            </a:pPr>
            <a:r>
              <a:rPr lang="en-US" sz="2400" dirty="0" smtClean="0">
                <a:latin typeface="Tahoma" charset="0"/>
              </a:rPr>
              <a:t>	&gt;God the son</a:t>
            </a:r>
          </a:p>
          <a:p>
            <a:pPr marL="609600" indent="-609600" eaLnBrk="1" hangingPunct="1">
              <a:lnSpc>
                <a:spcPct val="90000"/>
              </a:lnSpc>
              <a:buFont typeface="Wingdings" pitchFamily="2" charset="2"/>
              <a:buNone/>
            </a:pPr>
            <a:r>
              <a:rPr lang="en-US" sz="2400" dirty="0" smtClean="0">
                <a:latin typeface="Tahoma" charset="0"/>
              </a:rPr>
              <a:t>	&gt; God the Holy Spirit</a:t>
            </a:r>
          </a:p>
          <a:p>
            <a:pPr marL="609600" indent="-609600" eaLnBrk="1" hangingPunct="1">
              <a:lnSpc>
                <a:spcPct val="90000"/>
              </a:lnSpc>
              <a:buFont typeface="Wingdings" pitchFamily="2" charset="2"/>
              <a:buNone/>
            </a:pPr>
            <a:r>
              <a:rPr lang="en-US" sz="2400" dirty="0" smtClean="0">
                <a:latin typeface="Tahoma"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55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55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latin typeface="Arial Black" pitchFamily="34" charset="0"/>
              </a:rPr>
              <a:t>Concept of the Trinity</a:t>
            </a:r>
          </a:p>
        </p:txBody>
      </p:sp>
      <p:sp>
        <p:nvSpPr>
          <p:cNvPr id="24579"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The concept of the Trinity was debated among Christian and not reconciled until the fourth century.</a:t>
            </a:r>
          </a:p>
          <a:p>
            <a:pPr eaLnBrk="1" fontAlgn="auto" hangingPunct="1">
              <a:spcAft>
                <a:spcPts val="0"/>
              </a:spcAft>
              <a:buFont typeface="Arial" pitchFamily="34" charset="0"/>
              <a:buChar char="•"/>
              <a:defRPr/>
            </a:pPr>
            <a:endParaRPr lang="en-US" dirty="0" smtClean="0">
              <a:latin typeface="Tahoma" pitchFamily="34" charset="0"/>
              <a:cs typeface="Tahoma" pitchFamily="34" charset="0"/>
            </a:endParaRPr>
          </a:p>
          <a:p>
            <a:pPr eaLnBrk="1" fontAlgn="auto" hangingPunct="1">
              <a:spcAft>
                <a:spcPts val="0"/>
              </a:spcAft>
              <a:buFont typeface="Arial" pitchFamily="34" charset="0"/>
              <a:buChar char="•"/>
              <a:defRPr/>
            </a:pPr>
            <a:r>
              <a:rPr lang="en-US" dirty="0" smtClean="0">
                <a:latin typeface="Tahoma" pitchFamily="34" charset="0"/>
                <a:cs typeface="Tahoma" pitchFamily="34" charset="0"/>
              </a:rPr>
              <a:t>The controversy centered on logic of a three-in-one notion, or x = 3x, and especially the Holy Spirit, the means by which God could guide us, make His presence known to us, and He could hear and answer our prayers. </a:t>
            </a:r>
          </a:p>
          <a:p>
            <a:pPr eaLnBrk="1" fontAlgn="auto" hangingPunct="1">
              <a:spcAft>
                <a:spcPts val="0"/>
              </a:spcAft>
              <a:buFont typeface="Arial" pitchFamily="34" charset="0"/>
              <a:buChar char="•"/>
              <a:defRPr/>
            </a:pPr>
            <a:endParaRPr lang="en-US" dirty="0" smtClean="0">
              <a:latin typeface="Times New Roman" pitchFamily="18" charset="0"/>
            </a:endParaRPr>
          </a:p>
          <a:p>
            <a:pPr eaLnBrk="1" fontAlgn="auto" hangingPunct="1">
              <a:spcAft>
                <a:spcPts val="0"/>
              </a:spcAft>
              <a:buFont typeface="Arial" pitchFamily="34" charset="0"/>
              <a:buChar char="•"/>
              <a:defRPr/>
            </a:pPr>
            <a:endParaRPr lang="en-US" dirty="0" smtClean="0">
              <a:latin typeface="Times New Roman" pitchFamily="18" charset="0"/>
            </a:endParaRP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PLOTINUS (205 – 270 A.D.)</a:t>
            </a:r>
          </a:p>
        </p:txBody>
      </p:sp>
      <p:sp>
        <p:nvSpPr>
          <p:cNvPr id="25603" name="Rectangle 3"/>
          <p:cNvSpPr>
            <a:spLocks noGrp="1" noChangeArrowheads="1"/>
          </p:cNvSpPr>
          <p:nvPr>
            <p:ph idx="1"/>
          </p:nvPr>
        </p:nvSpPr>
        <p:spPr/>
        <p:txBody>
          <a:bodyPr/>
          <a:lstStyle/>
          <a:p>
            <a:pPr eaLnBrk="1" hangingPunct="1">
              <a:lnSpc>
                <a:spcPct val="90000"/>
              </a:lnSpc>
            </a:pPr>
            <a:r>
              <a:rPr lang="en-US" smtClean="0">
                <a:latin typeface="Tahoma" charset="0"/>
              </a:rPr>
              <a:t>Proposed a new subjectivism based on neo-Platonism.</a:t>
            </a:r>
          </a:p>
          <a:p>
            <a:pPr eaLnBrk="1" hangingPunct="1">
              <a:lnSpc>
                <a:spcPct val="90000"/>
              </a:lnSpc>
            </a:pPr>
            <a:r>
              <a:rPr lang="en-US" smtClean="0">
                <a:latin typeface="Tahoma" charset="0"/>
              </a:rPr>
              <a:t>Plotinus took  Plato’s notion of Pure Form and converted it into a new concept of the Psyche or “spirit”.</a:t>
            </a:r>
          </a:p>
          <a:p>
            <a:pPr eaLnBrk="1" hangingPunct="1">
              <a:lnSpc>
                <a:spcPct val="90000"/>
              </a:lnSpc>
            </a:pPr>
            <a:r>
              <a:rPr lang="en-US" smtClean="0">
                <a:latin typeface="Tahoma" charset="0"/>
              </a:rPr>
              <a:t>For him the soul was a substance separate from the body and existing without regard to spirituality, a concept refined later by St. Augustine. </a:t>
            </a:r>
          </a:p>
          <a:p>
            <a:pPr eaLnBrk="1" hangingPunct="1">
              <a:lnSpc>
                <a:spcPct val="90000"/>
              </a:lnSpc>
            </a:pPr>
            <a:endParaRPr lang="en-US"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latin typeface="Arial Black" pitchFamily="34" charset="0"/>
              </a:rPr>
              <a:t>PLOTINUS (continued)</a:t>
            </a:r>
          </a:p>
        </p:txBody>
      </p:sp>
      <p:sp>
        <p:nvSpPr>
          <p:cNvPr id="14339" name="Rectangle 3"/>
          <p:cNvSpPr>
            <a:spLocks noGrp="1" noChangeArrowheads="1"/>
          </p:cNvSpPr>
          <p:nvPr>
            <p:ph type="body" idx="4294967295"/>
          </p:nvPr>
        </p:nvSpPr>
        <p:spPr>
          <a:xfrm>
            <a:off x="533400" y="1447800"/>
            <a:ext cx="8229600" cy="5135563"/>
          </a:xfrm>
        </p:spPr>
        <p:txBody>
          <a:bodyPr/>
          <a:lstStyle/>
          <a:p>
            <a:pPr eaLnBrk="1" hangingPunct="1"/>
            <a:r>
              <a:rPr lang="en-US" sz="2800" dirty="0" smtClean="0">
                <a:latin typeface="Tahoma" charset="0"/>
              </a:rPr>
              <a:t>Provided the strongest philosophical support for the existence of the soul.</a:t>
            </a:r>
          </a:p>
          <a:p>
            <a:pPr eaLnBrk="1" hangingPunct="1"/>
            <a:r>
              <a:rPr lang="en-US" sz="2800" dirty="0" smtClean="0">
                <a:latin typeface="Tahoma" charset="0"/>
              </a:rPr>
              <a:t>Although not a Christian, his teachings provided the intellectual foundation for a Christian philosophy and Psychology.</a:t>
            </a:r>
          </a:p>
          <a:p>
            <a:pPr eaLnBrk="1" hangingPunct="1">
              <a:buFont typeface="Wingdings" pitchFamily="2" charset="2"/>
              <a:buNone/>
            </a:pPr>
            <a:r>
              <a:rPr lang="en-US" sz="2800" dirty="0" smtClean="0">
                <a:latin typeface="Tahoma" charset="0"/>
              </a:rPr>
              <a:t>	-- one of the first statements on the presence of a sprit apart from the body.</a:t>
            </a:r>
          </a:p>
          <a:p>
            <a:pPr eaLnBrk="1" hangingPunct="1">
              <a:buFont typeface="Wingdings" pitchFamily="2" charset="2"/>
              <a:buNone/>
            </a:pPr>
            <a:r>
              <a:rPr lang="en-US" sz="2800" dirty="0" smtClean="0">
                <a:latin typeface="Tahoma" charset="0"/>
              </a:rPr>
              <a:t>	-- the concept of the spirit is later transformed into the mind.</a:t>
            </a:r>
          </a:p>
          <a:p>
            <a:pPr eaLnBrk="1" hangingPunct="1">
              <a:buFont typeface="Wingdings" pitchFamily="2" charset="2"/>
              <a:buNone/>
            </a:pPr>
            <a:r>
              <a:rPr lang="en-US" sz="2800" dirty="0" smtClean="0">
                <a:latin typeface="Tahoma" charset="0"/>
              </a:rPr>
              <a:t>	-- the study of the so called ‘mind’ dominates psychology for centuries to come.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latin typeface="Arial Black" pitchFamily="34" charset="0"/>
              </a:rPr>
              <a:t>PLOTINUS (continued</a:t>
            </a:r>
            <a:endParaRPr lang="en-US" smtClean="0"/>
          </a:p>
        </p:txBody>
      </p:sp>
      <p:sp>
        <p:nvSpPr>
          <p:cNvPr id="9219" name="Rectangle 3"/>
          <p:cNvSpPr>
            <a:spLocks noGrp="1" noChangeArrowheads="1"/>
          </p:cNvSpPr>
          <p:nvPr>
            <p:ph idx="1"/>
          </p:nvPr>
        </p:nvSpPr>
        <p:spPr/>
        <p:txBody>
          <a:bodyPr/>
          <a:lstStyle/>
          <a:p>
            <a:pPr eaLnBrk="1" hangingPunct="1"/>
            <a:r>
              <a:rPr lang="en-US" smtClean="0">
                <a:latin typeface="Tahoma" charset="0"/>
              </a:rPr>
              <a:t>According to Plotinus, there are different grades or levels of being: the soul is superior to the body, and the other grades are superior to the soul.</a:t>
            </a:r>
          </a:p>
          <a:p>
            <a:pPr eaLnBrk="1" hangingPunct="1">
              <a:buFont typeface="Wingdings" pitchFamily="2" charset="2"/>
              <a:buNone/>
            </a:pPr>
            <a:endParaRPr lang="en-US" smtClean="0">
              <a:latin typeface="Tahoma" charset="0"/>
            </a:endParaRPr>
          </a:p>
          <a:p>
            <a:pPr eaLnBrk="1" hangingPunct="1"/>
            <a:endParaRPr lang="en-US" smtClean="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Arial Black" pitchFamily="34" charset="0"/>
              </a:rPr>
              <a:t>PLOTINUS (continued</a:t>
            </a:r>
            <a:endParaRPr lang="en-US" smtClean="0"/>
          </a:p>
        </p:txBody>
      </p:sp>
      <p:sp>
        <p:nvSpPr>
          <p:cNvPr id="27651" name="Rectangle 3"/>
          <p:cNvSpPr>
            <a:spLocks noGrp="1" noChangeArrowheads="1"/>
          </p:cNvSpPr>
          <p:nvPr>
            <p:ph idx="1"/>
          </p:nvPr>
        </p:nvSpPr>
        <p:spPr/>
        <p:txBody>
          <a:bodyPr/>
          <a:lstStyle/>
          <a:p>
            <a:pPr eaLnBrk="1" hangingPunct="1"/>
            <a:r>
              <a:rPr lang="en-US" sz="2800" smtClean="0">
                <a:latin typeface="Tahoma" charset="0"/>
              </a:rPr>
              <a:t>For Plotinus, the soul is immaterial, evolves from the body, but existed apart from it. </a:t>
            </a:r>
          </a:p>
          <a:p>
            <a:pPr eaLnBrk="1" hangingPunct="1"/>
            <a:endParaRPr lang="en-US" sz="2800" smtClean="0">
              <a:latin typeface="Tahoma" charset="0"/>
            </a:endParaRPr>
          </a:p>
          <a:p>
            <a:pPr eaLnBrk="1" hangingPunct="1"/>
            <a:r>
              <a:rPr lang="en-US" sz="2800" smtClean="0">
                <a:latin typeface="Tahoma" charset="0"/>
              </a:rPr>
              <a:t>Functions of the soul:</a:t>
            </a:r>
          </a:p>
          <a:p>
            <a:pPr lvl="1" eaLnBrk="1" hangingPunct="1"/>
            <a:r>
              <a:rPr lang="en-US" smtClean="0">
                <a:latin typeface="Tahoma" charset="0"/>
              </a:rPr>
              <a:t>perceiving the world</a:t>
            </a:r>
          </a:p>
          <a:p>
            <a:pPr lvl="1" eaLnBrk="1" hangingPunct="1"/>
            <a:r>
              <a:rPr lang="en-US" smtClean="0">
                <a:latin typeface="Tahoma" charset="0"/>
              </a:rPr>
              <a:t>reflecting and thinking about what was known</a:t>
            </a:r>
          </a:p>
          <a:p>
            <a:pPr lvl="1" eaLnBrk="1" hangingPunct="1"/>
            <a:r>
              <a:rPr lang="en-US" smtClean="0">
                <a:latin typeface="Tahoma" charset="0"/>
              </a:rPr>
              <a:t>pure contemplation, transcending the physical to focus on eternal &amp; timeless matters</a:t>
            </a:r>
          </a:p>
          <a:p>
            <a:pPr eaLnBrk="1" hangingPunct="1"/>
            <a:endParaRPr lang="en-US" sz="2400"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687</TotalTime>
  <Words>2530</Words>
  <Application>Microsoft Office PowerPoint</Application>
  <PresentationFormat>On-screen Show (4:3)</PresentationFormat>
  <Paragraphs>173</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After the Greeks:  Christianity and the Rise of the Roman Empire </vt:lpstr>
      <vt:lpstr>Roman Empire (100 B.C. to 400 A.D.)</vt:lpstr>
      <vt:lpstr>A Paradigm Shift Occurs</vt:lpstr>
      <vt:lpstr>Core Christian Beliefs</vt:lpstr>
      <vt:lpstr>Concept of the Trinity</vt:lpstr>
      <vt:lpstr>PLOTINUS (205 – 270 A.D.)</vt:lpstr>
      <vt:lpstr>PLOTINUS (continued)</vt:lpstr>
      <vt:lpstr>PLOTINUS (continued</vt:lpstr>
      <vt:lpstr>PLOTINUS (continued</vt:lpstr>
      <vt:lpstr>St. Augustine  (354 – 430 A.D.)</vt:lpstr>
      <vt:lpstr>St. Thomas Aquinas  (1225-1274)</vt:lpstr>
      <vt:lpstr>Aristotle and The Soul</vt:lpstr>
      <vt:lpstr>Aristotle and The Soul (continued)</vt:lpstr>
      <vt:lpstr>Aquinas and The Soul</vt:lpstr>
      <vt:lpstr>Dark Ages (400 to 1000 A.D.)</vt:lpstr>
      <vt:lpstr>Emperor Constantine</vt:lpstr>
      <vt:lpstr>Emperor Constantine (continued)</vt:lpstr>
      <vt:lpstr>The Constantine Rumor</vt:lpstr>
      <vt:lpstr>Constantine’s legacy</vt:lpstr>
      <vt:lpstr>After Constantine</vt:lpstr>
      <vt:lpstr>Middle Ages (1000 – 1450 A.D.)</vt:lpstr>
      <vt:lpstr>Just Before the Renaissance:  Catholicism and Civilization</vt:lpstr>
      <vt:lpstr>Catholicism and Oppression</vt:lpstr>
      <vt:lpstr>Catholicism and Oppression (continued)</vt:lpstr>
      <vt:lpstr>Intellectual Oppression</vt:lpstr>
      <vt:lpstr>Makings of the Renaissance</vt:lpstr>
      <vt:lpstr>Intellectual Milestones of the Middle Ages</vt:lpstr>
      <vt:lpstr>Intellectual Milestones of the Middle Ages (continued)</vt:lpstr>
      <vt:lpstr>Intellectual Milestones of the Middle Ages (continued)</vt:lpstr>
      <vt:lpstr>The Renaissance Takes Hold</vt:lpstr>
      <vt:lpstr>The Renaissance (continued)</vt:lpstr>
      <vt:lpstr>The Renaissance (continued)</vt:lpstr>
      <vt:lpstr>Catholic Church Weakens </vt:lpstr>
      <vt:lpstr>The Catholic Church Looses Luster (continued)</vt:lpstr>
      <vt:lpstr>The Catholic Church Looses Luster (continued)</vt:lpstr>
      <vt:lpstr>The Catholic Church Looses Luster (continued)</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Garza</dc:creator>
  <cp:lastModifiedBy>Garza</cp:lastModifiedBy>
  <cp:revision>46</cp:revision>
  <dcterms:created xsi:type="dcterms:W3CDTF">2006-01-30T16:06:45Z</dcterms:created>
  <dcterms:modified xsi:type="dcterms:W3CDTF">2012-09-17T19:25:19Z</dcterms:modified>
</cp:coreProperties>
</file>